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8" r:id="rId4"/>
  </p:sldMasterIdLst>
  <p:notesMasterIdLst>
    <p:notesMasterId r:id="rId31"/>
  </p:notesMasterIdLst>
  <p:sldIdLst>
    <p:sldId id="320" r:id="rId5"/>
    <p:sldId id="426" r:id="rId6"/>
    <p:sldId id="442" r:id="rId7"/>
    <p:sldId id="447" r:id="rId8"/>
    <p:sldId id="446" r:id="rId9"/>
    <p:sldId id="448" r:id="rId10"/>
    <p:sldId id="450" r:id="rId11"/>
    <p:sldId id="451" r:id="rId12"/>
    <p:sldId id="452" r:id="rId13"/>
    <p:sldId id="453" r:id="rId14"/>
    <p:sldId id="454" r:id="rId15"/>
    <p:sldId id="455" r:id="rId16"/>
    <p:sldId id="456" r:id="rId17"/>
    <p:sldId id="433" r:id="rId18"/>
    <p:sldId id="444" r:id="rId19"/>
    <p:sldId id="445" r:id="rId20"/>
    <p:sldId id="460" r:id="rId21"/>
    <p:sldId id="430" r:id="rId22"/>
    <p:sldId id="423" r:id="rId23"/>
    <p:sldId id="424" r:id="rId24"/>
    <p:sldId id="431" r:id="rId25"/>
    <p:sldId id="422" r:id="rId26"/>
    <p:sldId id="432" r:id="rId27"/>
    <p:sldId id="458" r:id="rId28"/>
    <p:sldId id="459" r:id="rId29"/>
    <p:sldId id="322" r:id="rId30"/>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e MICHEL" initials="SM" lastIdx="1" clrIdx="0">
    <p:extLst>
      <p:ext uri="{19B8F6BF-5375-455C-9EA6-DF929625EA0E}">
        <p15:presenceInfo xmlns:p15="http://schemas.microsoft.com/office/powerpoint/2012/main" userId="Stéphane MICH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DD4"/>
    <a:srgbClr val="B3CAD4"/>
    <a:srgbClr val="4785A9"/>
    <a:srgbClr val="C8DBE2"/>
    <a:srgbClr val="C00000"/>
    <a:srgbClr val="F19D19"/>
    <a:srgbClr val="1D6FA9"/>
    <a:srgbClr val="1D9A78"/>
    <a:srgbClr val="8BC145"/>
    <a:srgbClr val="478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5" autoAdjust="0"/>
    <p:restoredTop sz="94464" autoAdjust="0"/>
  </p:normalViewPr>
  <p:slideViewPr>
    <p:cSldViewPr snapToGrid="0">
      <p:cViewPr varScale="1">
        <p:scale>
          <a:sx n="57" d="100"/>
          <a:sy n="57" d="100"/>
        </p:scale>
        <p:origin x="72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Classeur1"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'[20180228-Stats_Filiere.xls]Ndie'!$M$52</c:f>
              <c:strCache>
                <c:ptCount val="1"/>
                <c:pt idx="0">
                  <c:v>Oct. 2013</c:v>
                </c:pt>
              </c:strCache>
            </c:strRef>
          </c:tx>
          <c:spPr>
            <a:solidFill>
              <a:srgbClr val="5B9BD5"/>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'[20180228-Stats_Filiere.xls]Ndie'!$M$53:$M$61</c:f>
              <c:numCache>
                <c:formatCode>General</c:formatCode>
                <c:ptCount val="9"/>
                <c:pt idx="0">
                  <c:v>3182</c:v>
                </c:pt>
                <c:pt idx="1">
                  <c:v>2084</c:v>
                </c:pt>
                <c:pt idx="2">
                  <c:v>2663</c:v>
                </c:pt>
                <c:pt idx="3">
                  <c:v>1244</c:v>
                </c:pt>
                <c:pt idx="4">
                  <c:v>165</c:v>
                </c:pt>
                <c:pt idx="5">
                  <c:v>416</c:v>
                </c:pt>
                <c:pt idx="6">
                  <c:v>309</c:v>
                </c:pt>
                <c:pt idx="7">
                  <c:v>287</c:v>
                </c:pt>
                <c:pt idx="8">
                  <c:v>207</c:v>
                </c:pt>
              </c:numCache>
            </c:numRef>
          </c:val>
          <c:extLst>
            <c:ext xmlns:c16="http://schemas.microsoft.com/office/drawing/2014/chart" uri="{C3380CC4-5D6E-409C-BE32-E72D297353CC}">
              <c16:uniqueId val="{00000000-C30D-4650-8788-317D77C0C7A9}"/>
            </c:ext>
          </c:extLst>
        </c:ser>
        <c:ser>
          <c:idx val="1"/>
          <c:order val="1"/>
          <c:tx>
            <c:strRef>
              <c:f>'[20180228-Stats_Filiere.xls]Ndie'!$N$52</c:f>
              <c:strCache>
                <c:ptCount val="1"/>
                <c:pt idx="0">
                  <c:v>Oct. 2014</c:v>
                </c:pt>
              </c:strCache>
            </c:strRef>
          </c:tx>
          <c:spPr>
            <a:solidFill>
              <a:srgbClr val="ED7D31"/>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'[20180228-Stats_Filiere.xls]Ndie'!$N$53:$N$61</c:f>
              <c:numCache>
                <c:formatCode>General</c:formatCode>
                <c:ptCount val="9"/>
                <c:pt idx="0">
                  <c:v>3097</c:v>
                </c:pt>
                <c:pt idx="1">
                  <c:v>2094</c:v>
                </c:pt>
                <c:pt idx="2">
                  <c:v>2409</c:v>
                </c:pt>
                <c:pt idx="3">
                  <c:v>1233</c:v>
                </c:pt>
                <c:pt idx="4">
                  <c:v>153</c:v>
                </c:pt>
                <c:pt idx="5">
                  <c:v>400</c:v>
                </c:pt>
                <c:pt idx="6">
                  <c:v>356</c:v>
                </c:pt>
                <c:pt idx="7">
                  <c:v>305</c:v>
                </c:pt>
                <c:pt idx="8">
                  <c:v>194</c:v>
                </c:pt>
              </c:numCache>
            </c:numRef>
          </c:val>
          <c:extLst>
            <c:ext xmlns:c16="http://schemas.microsoft.com/office/drawing/2014/chart" uri="{C3380CC4-5D6E-409C-BE32-E72D297353CC}">
              <c16:uniqueId val="{00000001-C30D-4650-8788-317D77C0C7A9}"/>
            </c:ext>
          </c:extLst>
        </c:ser>
        <c:ser>
          <c:idx val="2"/>
          <c:order val="2"/>
          <c:tx>
            <c:strRef>
              <c:f>'[20180228-Stats_Filiere.xls]Ndie'!$O$52</c:f>
              <c:strCache>
                <c:ptCount val="1"/>
                <c:pt idx="0">
                  <c:v>Oct. 2015</c:v>
                </c:pt>
              </c:strCache>
            </c:strRef>
          </c:tx>
          <c:spPr>
            <a:solidFill>
              <a:srgbClr val="A5A5A5"/>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'[20180228-Stats_Filiere.xls]Ndie'!$O$53:$O$61</c:f>
              <c:numCache>
                <c:formatCode>General</c:formatCode>
                <c:ptCount val="9"/>
                <c:pt idx="0">
                  <c:v>3188</c:v>
                </c:pt>
                <c:pt idx="1">
                  <c:v>2154</c:v>
                </c:pt>
                <c:pt idx="2">
                  <c:v>2343</c:v>
                </c:pt>
                <c:pt idx="3">
                  <c:v>1224</c:v>
                </c:pt>
                <c:pt idx="4">
                  <c:v>136</c:v>
                </c:pt>
                <c:pt idx="5">
                  <c:v>393</c:v>
                </c:pt>
                <c:pt idx="6">
                  <c:v>377</c:v>
                </c:pt>
                <c:pt idx="7">
                  <c:v>297</c:v>
                </c:pt>
                <c:pt idx="8">
                  <c:v>209</c:v>
                </c:pt>
              </c:numCache>
            </c:numRef>
          </c:val>
          <c:extLst>
            <c:ext xmlns:c16="http://schemas.microsoft.com/office/drawing/2014/chart" uri="{C3380CC4-5D6E-409C-BE32-E72D297353CC}">
              <c16:uniqueId val="{00000002-C30D-4650-8788-317D77C0C7A9}"/>
            </c:ext>
          </c:extLst>
        </c:ser>
        <c:ser>
          <c:idx val="3"/>
          <c:order val="3"/>
          <c:tx>
            <c:strRef>
              <c:f>'[20180228-Stats_Filiere.xls]Ndie'!$P$52</c:f>
              <c:strCache>
                <c:ptCount val="1"/>
                <c:pt idx="0">
                  <c:v>Oct. 2016</c:v>
                </c:pt>
              </c:strCache>
            </c:strRef>
          </c:tx>
          <c:spPr>
            <a:solidFill>
              <a:srgbClr val="FFC000"/>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'[20180228-Stats_Filiere.xls]Ndie'!$P$53:$P$61</c:f>
              <c:numCache>
                <c:formatCode>General</c:formatCode>
                <c:ptCount val="9"/>
                <c:pt idx="0">
                  <c:v>3094</c:v>
                </c:pt>
                <c:pt idx="1">
                  <c:v>2215</c:v>
                </c:pt>
                <c:pt idx="2">
                  <c:v>2283</c:v>
                </c:pt>
                <c:pt idx="3">
                  <c:v>1211</c:v>
                </c:pt>
                <c:pt idx="4">
                  <c:v>115</c:v>
                </c:pt>
                <c:pt idx="5">
                  <c:v>422</c:v>
                </c:pt>
                <c:pt idx="6">
                  <c:v>381</c:v>
                </c:pt>
                <c:pt idx="7">
                  <c:v>259</c:v>
                </c:pt>
                <c:pt idx="8">
                  <c:v>227</c:v>
                </c:pt>
              </c:numCache>
            </c:numRef>
          </c:val>
          <c:extLst>
            <c:ext xmlns:c16="http://schemas.microsoft.com/office/drawing/2014/chart" uri="{C3380CC4-5D6E-409C-BE32-E72D297353CC}">
              <c16:uniqueId val="{00000003-C30D-4650-8788-317D77C0C7A9}"/>
            </c:ext>
          </c:extLst>
        </c:ser>
        <c:ser>
          <c:idx val="4"/>
          <c:order val="4"/>
          <c:tx>
            <c:strRef>
              <c:f>'[20180228-Stats_Filiere.xls]Ndie'!$Q$52</c:f>
              <c:strCache>
                <c:ptCount val="1"/>
                <c:pt idx="0">
                  <c:v>Oct. 2017</c:v>
                </c:pt>
              </c:strCache>
            </c:strRef>
          </c:tx>
          <c:spPr>
            <a:solidFill>
              <a:srgbClr val="4472C4"/>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'[20180228-Stats_Filiere.xls]Ndie'!$Q$53:$Q$61</c:f>
              <c:numCache>
                <c:formatCode>General</c:formatCode>
                <c:ptCount val="9"/>
                <c:pt idx="0">
                  <c:v>3046</c:v>
                </c:pt>
                <c:pt idx="1">
                  <c:v>2341</c:v>
                </c:pt>
                <c:pt idx="2">
                  <c:v>2170</c:v>
                </c:pt>
                <c:pt idx="3">
                  <c:v>1221</c:v>
                </c:pt>
                <c:pt idx="4">
                  <c:v>82</c:v>
                </c:pt>
                <c:pt idx="5">
                  <c:v>410</c:v>
                </c:pt>
                <c:pt idx="6">
                  <c:v>347</c:v>
                </c:pt>
                <c:pt idx="7">
                  <c:v>183</c:v>
                </c:pt>
                <c:pt idx="8">
                  <c:v>185</c:v>
                </c:pt>
              </c:numCache>
            </c:numRef>
          </c:val>
          <c:extLst>
            <c:ext xmlns:c16="http://schemas.microsoft.com/office/drawing/2014/chart" uri="{C3380CC4-5D6E-409C-BE32-E72D297353CC}">
              <c16:uniqueId val="{00000004-C30D-4650-8788-317D77C0C7A9}"/>
            </c:ext>
          </c:extLst>
        </c:ser>
        <c:ser>
          <c:idx val="5"/>
          <c:order val="5"/>
          <c:tx>
            <c:strRef>
              <c:f>'[20180228-Stats_Filiere.xls]Ndie'!$R$52</c:f>
              <c:strCache>
                <c:ptCount val="1"/>
                <c:pt idx="0">
                  <c:v>Oct. 2018</c:v>
                </c:pt>
              </c:strCache>
            </c:strRef>
          </c:tx>
          <c:spPr>
            <a:solidFill>
              <a:srgbClr val="70AD47"/>
            </a:solidFill>
            <a:ln w="25400">
              <a:noFill/>
            </a:ln>
          </c:spPr>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'[20180228-Stats_Filiere.xls]Ndie'!$R$53:$R$61</c:f>
              <c:numCache>
                <c:formatCode>General</c:formatCode>
                <c:ptCount val="9"/>
                <c:pt idx="0">
                  <c:v>2965</c:v>
                </c:pt>
                <c:pt idx="1">
                  <c:v>2295</c:v>
                </c:pt>
                <c:pt idx="2">
                  <c:v>2009</c:v>
                </c:pt>
                <c:pt idx="3">
                  <c:v>1149</c:v>
                </c:pt>
                <c:pt idx="4">
                  <c:v>81</c:v>
                </c:pt>
                <c:pt idx="5">
                  <c:v>389</c:v>
                </c:pt>
                <c:pt idx="6">
                  <c:v>268</c:v>
                </c:pt>
                <c:pt idx="7">
                  <c:v>189</c:v>
                </c:pt>
                <c:pt idx="8">
                  <c:v>278</c:v>
                </c:pt>
              </c:numCache>
            </c:numRef>
          </c:val>
          <c:extLst>
            <c:ext xmlns:c16="http://schemas.microsoft.com/office/drawing/2014/chart" uri="{C3380CC4-5D6E-409C-BE32-E72D297353CC}">
              <c16:uniqueId val="{00000005-C30D-4650-8788-317D77C0C7A9}"/>
            </c:ext>
          </c:extLst>
        </c:ser>
        <c:ser>
          <c:idx val="6"/>
          <c:order val="6"/>
          <c:tx>
            <c:strRef>
              <c:f>'[20180228-Stats_Filiere.xls]Ndie'!$S$52</c:f>
              <c:strCache>
                <c:ptCount val="1"/>
                <c:pt idx="0">
                  <c:v>Oct. 2019</c:v>
                </c:pt>
              </c:strCache>
            </c:strRef>
          </c:tx>
          <c:invertIfNegative val="0"/>
          <c:cat>
            <c:strRef>
              <c:f>'[20180228-Stats_Filiere.xls]Ndie'!$L$53:$L$61</c:f>
              <c:strCache>
                <c:ptCount val="9"/>
                <c:pt idx="0">
                  <c:v>Enseignt GT</c:v>
                </c:pt>
                <c:pt idx="1">
                  <c:v>Prod° animale/végétale</c:v>
                </c:pt>
                <c:pt idx="2">
                  <c:v>Services</c:v>
                </c:pt>
                <c:pt idx="3">
                  <c:v>Envirt, forêt, paysage</c:v>
                </c:pt>
                <c:pt idx="4">
                  <c:v>Prod horticoles</c:v>
                </c:pt>
                <c:pt idx="5">
                  <c:v>Commerce </c:v>
                </c:pt>
                <c:pt idx="6">
                  <c:v>Agroéqpt</c:v>
                </c:pt>
                <c:pt idx="7">
                  <c:v>Cheval</c:v>
                </c:pt>
                <c:pt idx="8">
                  <c:v>Agroalim, labo</c:v>
                </c:pt>
              </c:strCache>
            </c:strRef>
          </c:cat>
          <c:val>
            <c:numRef>
              <c:f>'[20180228-Stats_Filiere.xls]Ndie'!$S$53:$S$61</c:f>
              <c:numCache>
                <c:formatCode>General</c:formatCode>
                <c:ptCount val="9"/>
                <c:pt idx="0">
                  <c:v>3070</c:v>
                </c:pt>
                <c:pt idx="1">
                  <c:v>2357</c:v>
                </c:pt>
                <c:pt idx="2">
                  <c:v>1916</c:v>
                </c:pt>
                <c:pt idx="3">
                  <c:v>1146</c:v>
                </c:pt>
                <c:pt idx="4">
                  <c:v>82</c:v>
                </c:pt>
                <c:pt idx="5">
                  <c:v>418</c:v>
                </c:pt>
                <c:pt idx="6">
                  <c:v>224</c:v>
                </c:pt>
                <c:pt idx="7">
                  <c:v>167</c:v>
                </c:pt>
                <c:pt idx="8">
                  <c:v>249</c:v>
                </c:pt>
              </c:numCache>
            </c:numRef>
          </c:val>
          <c:extLst>
            <c:ext xmlns:c16="http://schemas.microsoft.com/office/drawing/2014/chart" uri="{C3380CC4-5D6E-409C-BE32-E72D297353CC}">
              <c16:uniqueId val="{00000006-C30D-4650-8788-317D77C0C7A9}"/>
            </c:ext>
          </c:extLst>
        </c:ser>
        <c:dLbls>
          <c:showLegendKey val="0"/>
          <c:showVal val="0"/>
          <c:showCatName val="0"/>
          <c:showSerName val="0"/>
          <c:showPercent val="0"/>
          <c:showBubbleSize val="0"/>
        </c:dLbls>
        <c:gapWidth val="219"/>
        <c:overlap val="-27"/>
        <c:axId val="389218192"/>
        <c:axId val="1"/>
      </c:barChart>
      <c:catAx>
        <c:axId val="38921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89218192"/>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'[20180228-Stats_Filiere.xls]Ndie'!$M$64</c:f>
              <c:strCache>
                <c:ptCount val="1"/>
                <c:pt idx="0">
                  <c:v>Déc. 2014</c:v>
                </c:pt>
              </c:strCache>
            </c:strRef>
          </c:tx>
          <c:spPr>
            <a:solidFill>
              <a:schemeClr val="accent1"/>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'[20180228-Stats_Filiere.xls]Ndie'!$M$65:$M$72</c:f>
              <c:numCache>
                <c:formatCode>General</c:formatCode>
                <c:ptCount val="8"/>
                <c:pt idx="0">
                  <c:v>993</c:v>
                </c:pt>
                <c:pt idx="1">
                  <c:v>635</c:v>
                </c:pt>
                <c:pt idx="2">
                  <c:v>115</c:v>
                </c:pt>
                <c:pt idx="3">
                  <c:v>162</c:v>
                </c:pt>
                <c:pt idx="4">
                  <c:v>43</c:v>
                </c:pt>
                <c:pt idx="5">
                  <c:v>156</c:v>
                </c:pt>
                <c:pt idx="6">
                  <c:v>374</c:v>
                </c:pt>
              </c:numCache>
            </c:numRef>
          </c:val>
          <c:extLst>
            <c:ext xmlns:c16="http://schemas.microsoft.com/office/drawing/2014/chart" uri="{C3380CC4-5D6E-409C-BE32-E72D297353CC}">
              <c16:uniqueId val="{00000000-B133-46BE-A1C1-1960F29E630C}"/>
            </c:ext>
          </c:extLst>
        </c:ser>
        <c:ser>
          <c:idx val="1"/>
          <c:order val="1"/>
          <c:tx>
            <c:strRef>
              <c:f>'[20180228-Stats_Filiere.xls]Ndie'!$N$64</c:f>
              <c:strCache>
                <c:ptCount val="1"/>
                <c:pt idx="0">
                  <c:v>Déc. 2015</c:v>
                </c:pt>
              </c:strCache>
            </c:strRef>
          </c:tx>
          <c:spPr>
            <a:solidFill>
              <a:schemeClr val="accent2"/>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'[20180228-Stats_Filiere.xls]Ndie'!$N$65:$N$72</c:f>
              <c:numCache>
                <c:formatCode>General</c:formatCode>
                <c:ptCount val="8"/>
                <c:pt idx="0">
                  <c:v>1002</c:v>
                </c:pt>
                <c:pt idx="1">
                  <c:v>604</c:v>
                </c:pt>
                <c:pt idx="2">
                  <c:v>119</c:v>
                </c:pt>
                <c:pt idx="3">
                  <c:v>170</c:v>
                </c:pt>
                <c:pt idx="4">
                  <c:v>21</c:v>
                </c:pt>
                <c:pt idx="5">
                  <c:v>162</c:v>
                </c:pt>
                <c:pt idx="6">
                  <c:v>376</c:v>
                </c:pt>
              </c:numCache>
            </c:numRef>
          </c:val>
          <c:extLst>
            <c:ext xmlns:c16="http://schemas.microsoft.com/office/drawing/2014/chart" uri="{C3380CC4-5D6E-409C-BE32-E72D297353CC}">
              <c16:uniqueId val="{00000001-B133-46BE-A1C1-1960F29E630C}"/>
            </c:ext>
          </c:extLst>
        </c:ser>
        <c:ser>
          <c:idx val="2"/>
          <c:order val="2"/>
          <c:tx>
            <c:strRef>
              <c:f>'[20180228-Stats_Filiere.xls]Ndie'!$O$64</c:f>
              <c:strCache>
                <c:ptCount val="1"/>
                <c:pt idx="0">
                  <c:v>Déc. 2016</c:v>
                </c:pt>
              </c:strCache>
            </c:strRef>
          </c:tx>
          <c:spPr>
            <a:solidFill>
              <a:schemeClr val="tx1">
                <a:lumMod val="95000"/>
                <a:lumOff val="5000"/>
              </a:schemeClr>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'[20180228-Stats_Filiere.xls]Ndie'!$O$65:$O$72</c:f>
              <c:numCache>
                <c:formatCode>General</c:formatCode>
                <c:ptCount val="8"/>
                <c:pt idx="0">
                  <c:v>1062</c:v>
                </c:pt>
                <c:pt idx="1">
                  <c:v>627</c:v>
                </c:pt>
                <c:pt idx="2">
                  <c:v>125</c:v>
                </c:pt>
                <c:pt idx="3">
                  <c:v>170</c:v>
                </c:pt>
                <c:pt idx="4">
                  <c:v>19</c:v>
                </c:pt>
                <c:pt idx="5">
                  <c:v>162</c:v>
                </c:pt>
                <c:pt idx="6">
                  <c:v>348</c:v>
                </c:pt>
              </c:numCache>
            </c:numRef>
          </c:val>
          <c:extLst>
            <c:ext xmlns:c16="http://schemas.microsoft.com/office/drawing/2014/chart" uri="{C3380CC4-5D6E-409C-BE32-E72D297353CC}">
              <c16:uniqueId val="{00000002-B133-46BE-A1C1-1960F29E630C}"/>
            </c:ext>
          </c:extLst>
        </c:ser>
        <c:ser>
          <c:idx val="3"/>
          <c:order val="3"/>
          <c:tx>
            <c:strRef>
              <c:f>'[20180228-Stats_Filiere.xls]Ndie'!$P$64</c:f>
              <c:strCache>
                <c:ptCount val="1"/>
                <c:pt idx="0">
                  <c:v>Déc. 2017</c:v>
                </c:pt>
              </c:strCache>
            </c:strRef>
          </c:tx>
          <c:spPr>
            <a:solidFill>
              <a:schemeClr val="accent4"/>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'[20180228-Stats_Filiere.xls]Ndie'!$P$65:$P$72</c:f>
              <c:numCache>
                <c:formatCode>General</c:formatCode>
                <c:ptCount val="8"/>
                <c:pt idx="0">
                  <c:v>1128</c:v>
                </c:pt>
                <c:pt idx="1">
                  <c:v>663</c:v>
                </c:pt>
                <c:pt idx="2">
                  <c:v>138</c:v>
                </c:pt>
                <c:pt idx="3">
                  <c:v>152</c:v>
                </c:pt>
                <c:pt idx="4">
                  <c:v>21</c:v>
                </c:pt>
                <c:pt idx="5">
                  <c:v>163</c:v>
                </c:pt>
                <c:pt idx="6">
                  <c:v>350</c:v>
                </c:pt>
              </c:numCache>
            </c:numRef>
          </c:val>
          <c:extLst>
            <c:ext xmlns:c16="http://schemas.microsoft.com/office/drawing/2014/chart" uri="{C3380CC4-5D6E-409C-BE32-E72D297353CC}">
              <c16:uniqueId val="{00000003-B133-46BE-A1C1-1960F29E630C}"/>
            </c:ext>
          </c:extLst>
        </c:ser>
        <c:ser>
          <c:idx val="4"/>
          <c:order val="4"/>
          <c:tx>
            <c:strRef>
              <c:f>'[20180228-Stats_Filiere.xls]Ndie'!$Q$64</c:f>
              <c:strCache>
                <c:ptCount val="1"/>
                <c:pt idx="0">
                  <c:v>Déc. 2018</c:v>
                </c:pt>
              </c:strCache>
            </c:strRef>
          </c:tx>
          <c:spPr>
            <a:solidFill>
              <a:schemeClr val="accent5"/>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'[20180228-Stats_Filiere.xls]Ndie'!$Q$65:$Q$72</c:f>
              <c:numCache>
                <c:formatCode>General</c:formatCode>
                <c:ptCount val="8"/>
                <c:pt idx="0">
                  <c:v>1168</c:v>
                </c:pt>
                <c:pt idx="1">
                  <c:v>688</c:v>
                </c:pt>
                <c:pt idx="2">
                  <c:v>135</c:v>
                </c:pt>
                <c:pt idx="3">
                  <c:v>174</c:v>
                </c:pt>
                <c:pt idx="4">
                  <c:v>29</c:v>
                </c:pt>
                <c:pt idx="5">
                  <c:v>170</c:v>
                </c:pt>
                <c:pt idx="6">
                  <c:v>342</c:v>
                </c:pt>
              </c:numCache>
            </c:numRef>
          </c:val>
          <c:extLst>
            <c:ext xmlns:c16="http://schemas.microsoft.com/office/drawing/2014/chart" uri="{C3380CC4-5D6E-409C-BE32-E72D297353CC}">
              <c16:uniqueId val="{00000004-B133-46BE-A1C1-1960F29E630C}"/>
            </c:ext>
          </c:extLst>
        </c:ser>
        <c:ser>
          <c:idx val="5"/>
          <c:order val="5"/>
          <c:tx>
            <c:strRef>
              <c:f>'[20180228-Stats_Filiere.xls]Ndie'!$R$64</c:f>
              <c:strCache>
                <c:ptCount val="1"/>
                <c:pt idx="0">
                  <c:v>Oct. 2019</c:v>
                </c:pt>
              </c:strCache>
            </c:strRef>
          </c:tx>
          <c:spPr>
            <a:solidFill>
              <a:schemeClr val="accent6"/>
            </a:solidFill>
            <a:ln>
              <a:noFill/>
            </a:ln>
            <a:effectLst/>
          </c:spPr>
          <c:invertIfNegative val="0"/>
          <c:cat>
            <c:strRef>
              <c:f>'[20180228-Stats_Filiere.xls]Ndie'!$L$65:$L$72</c:f>
              <c:strCache>
                <c:ptCount val="8"/>
                <c:pt idx="0">
                  <c:v>PRODUCTION</c:v>
                </c:pt>
                <c:pt idx="1">
                  <c:v>Aménagement de l'Espace et Protection de l'Environnement</c:v>
                </c:pt>
                <c:pt idx="2">
                  <c:v>AGROEQPT</c:v>
                </c:pt>
                <c:pt idx="3">
                  <c:v>Commerce</c:v>
                </c:pt>
                <c:pt idx="4">
                  <c:v>Services</c:v>
                </c:pt>
                <c:pt idx="5">
                  <c:v>Transformation</c:v>
                </c:pt>
                <c:pt idx="6">
                  <c:v>Activités hippiques</c:v>
                </c:pt>
                <c:pt idx="7">
                  <c:v>Autres activités</c:v>
                </c:pt>
              </c:strCache>
            </c:strRef>
          </c:cat>
          <c:val>
            <c:numRef>
              <c:f>'[20180228-Stats_Filiere.xls]Ndie'!$R$65:$R$72</c:f>
              <c:numCache>
                <c:formatCode>General</c:formatCode>
                <c:ptCount val="8"/>
                <c:pt idx="0">
                  <c:v>1190</c:v>
                </c:pt>
                <c:pt idx="1">
                  <c:v>720</c:v>
                </c:pt>
                <c:pt idx="2">
                  <c:v>137</c:v>
                </c:pt>
                <c:pt idx="3">
                  <c:v>150</c:v>
                </c:pt>
                <c:pt idx="4">
                  <c:v>3</c:v>
                </c:pt>
                <c:pt idx="5">
                  <c:v>175</c:v>
                </c:pt>
                <c:pt idx="6">
                  <c:v>367</c:v>
                </c:pt>
                <c:pt idx="7">
                  <c:v>71</c:v>
                </c:pt>
              </c:numCache>
            </c:numRef>
          </c:val>
          <c:extLst>
            <c:ext xmlns:c16="http://schemas.microsoft.com/office/drawing/2014/chart" uri="{C3380CC4-5D6E-409C-BE32-E72D297353CC}">
              <c16:uniqueId val="{00000005-B133-46BE-A1C1-1960F29E630C}"/>
            </c:ext>
          </c:extLst>
        </c:ser>
        <c:dLbls>
          <c:showLegendKey val="0"/>
          <c:showVal val="0"/>
          <c:showCatName val="0"/>
          <c:showSerName val="0"/>
          <c:showPercent val="0"/>
          <c:showBubbleSize val="0"/>
        </c:dLbls>
        <c:gapWidth val="219"/>
        <c:overlap val="-27"/>
        <c:axId val="345380760"/>
        <c:axId val="345380432"/>
      </c:barChart>
      <c:catAx>
        <c:axId val="3453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5380432"/>
        <c:crosses val="autoZero"/>
        <c:auto val="1"/>
        <c:lblAlgn val="ctr"/>
        <c:lblOffset val="100"/>
        <c:noMultiLvlLbl val="0"/>
      </c:catAx>
      <c:valAx>
        <c:axId val="34538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5380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Feuil1!$A$3:$A$10</cx:f>
        <cx:lvl ptCount="8">
          <cx:pt idx="0">Ouvriers</cx:pt>
          <cx:pt idx="1">Employés</cx:pt>
          <cx:pt idx="2">Professions intermédiaires</cx:pt>
          <cx:pt idx="3">Sans activité professionnelle</cx:pt>
          <cx:pt idx="4">Agriculteurs exploitants</cx:pt>
          <cx:pt idx="5">Artisans, commerçants et chefs d'entreprise</cx:pt>
          <cx:pt idx="6">Cadres supérieures</cx:pt>
          <cx:pt idx="7">retraités</cx:pt>
        </cx:lvl>
      </cx:strDim>
      <cx:numDim type="size">
        <cx:f>Feuil1!$B$3:$B$10</cx:f>
        <cx:lvl ptCount="8" formatCode="Standard">
          <cx:pt idx="0">26</cx:pt>
          <cx:pt idx="1">21</cx:pt>
          <cx:pt idx="2">12</cx:pt>
          <cx:pt idx="3">12</cx:pt>
          <cx:pt idx="4">11</cx:pt>
          <cx:pt idx="5">9</cx:pt>
          <cx:pt idx="6">7</cx:pt>
          <cx:pt idx="7">1</cx:pt>
        </cx:lvl>
      </cx:numDim>
    </cx:data>
  </cx:chartData>
  <cx:chart>
    <cx:plotArea>
      <cx:plotAreaRegion>
        <cx:series layoutId="treemap" uniqueId="{976983FA-6AA1-4ED2-8594-77B8D5163C1A}">
          <cx:tx>
            <cx:txData>
              <cx:f>Feuil1!$B$2</cx:f>
              <cx:v/>
            </cx:txData>
          </cx:tx>
          <cx:dataLabels pos="inEnd">
            <cx:txPr>
              <a:bodyPr spcFirstLastPara="1" vertOverflow="ellipsis" wrap="square" lIns="0" tIns="0" rIns="0" bIns="0" anchor="ctr" anchorCtr="1">
                <a:spAutoFit/>
              </a:bodyPr>
              <a:lstStyle/>
              <a:p>
                <a:pPr>
                  <a:defRPr sz="2400"/>
                </a:pPr>
                <a:endParaRPr lang="fr-FR" sz="2400"/>
              </a:p>
            </cx:txPr>
            <cx:visibility seriesName="0" categoryName="1" value="1"/>
            <cx:separator>
</cx:separator>
            <cx:dataLabel idx="4" pos="inEnd">
              <cx:txPr>
                <a:bodyPr spcFirstLastPara="1" vertOverflow="ellipsis" wrap="square" lIns="0" tIns="0" rIns="0" bIns="0" anchor="ctr" anchorCtr="1">
                  <a:spAutoFit/>
                </a:bodyPr>
                <a:lstStyle/>
                <a:p>
                  <a:pPr>
                    <a:defRPr sz="2800" b="1"/>
                  </a:pPr>
                  <a:r>
                    <a:rPr lang="fr-FR" sz="2800" b="1"/>
                    <a:t>Agriculteurs exploitants
11</a:t>
                  </a:r>
                </a:p>
              </cx:txPr>
              <cx:visibility seriesName="0" categoryName="1" value="1"/>
              <cx:separator>
</cx:separator>
            </cx:dataLabel>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65E114E-3235-4954-8F6C-44065C09E4D7}" type="datetimeFigureOut">
              <a:rPr lang="fr-FR" smtClean="0"/>
              <a:t>02/04/2021</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0A50AF5-E91E-4C5C-AF7C-CF547C4720D0}" type="slidenum">
              <a:rPr lang="fr-FR" smtClean="0"/>
              <a:t>‹N°›</a:t>
            </a:fld>
            <a:endParaRPr lang="fr-FR"/>
          </a:p>
        </p:txBody>
      </p:sp>
    </p:spTree>
    <p:extLst>
      <p:ext uri="{BB962C8B-B14F-4D97-AF65-F5344CB8AC3E}">
        <p14:creationId xmlns:p14="http://schemas.microsoft.com/office/powerpoint/2010/main" val="246020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7D6D788-024C-4868-B1F6-5C47AA1EFBC7}" type="slidenum">
              <a:rPr kumimoji="0" lang="fr-FR"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fr-FR" sz="1400" b="0" i="0" u="none" strike="noStrike" kern="1200" cap="none" spc="0" normalizeH="0" baseline="0" noProof="0" smtClean="0">
              <a:ln>
                <a:noFill/>
              </a:ln>
              <a:solidFill>
                <a:prstClr val="black"/>
              </a:solidFill>
              <a:effectLst/>
              <a:uLnTx/>
              <a:uFillTx/>
              <a:latin typeface="Times New Roman" pitchFamily="18"/>
              <a:cs typeface="Tahoma" pitchFamily="2"/>
            </a:endParaRPr>
          </a:p>
        </p:txBody>
      </p:sp>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680879" y="4784070"/>
            <a:ext cx="5447030" cy="524759"/>
          </a:xfrm>
        </p:spPr>
        <p:txBody>
          <a:bodyPr>
            <a:spAutoFit/>
          </a:bodyPr>
          <a:lstStyle/>
          <a:p>
            <a:endParaRPr lang="fr-FR" sz="2810"/>
          </a:p>
        </p:txBody>
      </p:sp>
    </p:spTree>
    <p:extLst>
      <p:ext uri="{BB962C8B-B14F-4D97-AF65-F5344CB8AC3E}">
        <p14:creationId xmlns:p14="http://schemas.microsoft.com/office/powerpoint/2010/main" val="279756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PlaceHolder 1"/>
          <p:cNvSpPr>
            <a:spLocks noGrp="1" noRot="1" noChangeAspect="1"/>
          </p:cNvSpPr>
          <p:nvPr>
            <p:ph type="sldImg"/>
          </p:nvPr>
        </p:nvSpPr>
        <p:spPr>
          <a:xfrm>
            <a:off x="423863" y="1243013"/>
            <a:ext cx="5961062" cy="3354387"/>
          </a:xfrm>
          <a:prstGeom prst="rect">
            <a:avLst/>
          </a:prstGeom>
        </p:spPr>
      </p:sp>
      <p:sp>
        <p:nvSpPr>
          <p:cNvPr id="690" name="PlaceHolder 2"/>
          <p:cNvSpPr>
            <a:spLocks noGrp="1"/>
          </p:cNvSpPr>
          <p:nvPr>
            <p:ph type="body"/>
          </p:nvPr>
        </p:nvSpPr>
        <p:spPr>
          <a:xfrm>
            <a:off x="680760" y="4784040"/>
            <a:ext cx="5446800" cy="3913920"/>
          </a:xfrm>
          <a:prstGeom prst="rect">
            <a:avLst/>
          </a:prstGeom>
        </p:spPr>
        <p:txBody>
          <a:bodyPr>
            <a:noAutofit/>
          </a:bodyPr>
          <a:lstStyle/>
          <a:p>
            <a:endParaRPr lang="fr-FR" sz="2000" b="0" strike="noStrike" spc="-1">
              <a:latin typeface="Arial"/>
            </a:endParaRPr>
          </a:p>
        </p:txBody>
      </p:sp>
      <p:sp>
        <p:nvSpPr>
          <p:cNvPr id="691" name="TextShape 3"/>
          <p:cNvSpPr txBox="1"/>
          <p:nvPr/>
        </p:nvSpPr>
        <p:spPr>
          <a:xfrm>
            <a:off x="3856680" y="9442080"/>
            <a:ext cx="2950200" cy="498240"/>
          </a:xfrm>
          <a:prstGeom prst="rect">
            <a:avLst/>
          </a:prstGeom>
          <a:noFill/>
          <a:ln>
            <a:noFill/>
          </a:ln>
        </p:spPr>
        <p:txBody>
          <a:bodyPr anchor="b">
            <a:noAutofit/>
          </a:bodyPr>
          <a:lstStyle/>
          <a:p>
            <a:pPr algn="r">
              <a:lnSpc>
                <a:spcPct val="100000"/>
              </a:lnSpc>
            </a:pPr>
            <a:fld id="{46ABC209-150C-411B-B859-4E89C8D9C421}" type="slidenum">
              <a:rPr lang="fr-FR" sz="1200" b="0" strike="noStrike" spc="-1">
                <a:solidFill>
                  <a:srgbClr val="000000"/>
                </a:solidFill>
                <a:latin typeface="+mn-lt"/>
                <a:ea typeface="+mn-ea"/>
              </a:rPr>
              <a:t>3</a:t>
            </a:fld>
            <a:endParaRPr lang="fr-FR" sz="1200" b="0" strike="noStrike" spc="-1">
              <a:latin typeface="Times New Roman"/>
            </a:endParaRPr>
          </a:p>
        </p:txBody>
      </p:sp>
    </p:spTree>
    <p:extLst>
      <p:ext uri="{BB962C8B-B14F-4D97-AF65-F5344CB8AC3E}">
        <p14:creationId xmlns:p14="http://schemas.microsoft.com/office/powerpoint/2010/main" val="63552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solidFill>
                  <a:prstClr val="black"/>
                </a:solidFill>
              </a:rPr>
              <a:t>© Copyright Showeet.com – Free PowerPoint Templates</a:t>
            </a: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88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solidFill>
                  <a:prstClr val="black"/>
                </a:solidFill>
              </a:rPr>
              <a:t>© Copyright Showeet.com – Free PowerPoint Templates</a:t>
            </a: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90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prstClr val="black"/>
                </a:solidFill>
              </a:rPr>
              <a:t>© Copyright Showeet.com – Free PowerPoint Templates</a:t>
            </a: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19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9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2863F-2181-40AA-9D10-26C0A01C7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1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106011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12326238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413682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986552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203369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5806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0832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3387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690116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657767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070643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868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763813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669562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619377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14720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466938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172509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87071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808219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06519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13859044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6757504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3255" y="1122279"/>
            <a:ext cx="9145492" cy="2387364"/>
          </a:xfrm>
        </p:spPr>
        <p:txBody>
          <a:bodyPr anchor="b"/>
          <a:lstStyle>
            <a:lvl1pPr algn="ctr">
              <a:defRPr sz="6350"/>
            </a:lvl1pPr>
          </a:lstStyle>
          <a:p>
            <a:r>
              <a:rPr lang="fr-FR" smtClean="0"/>
              <a:t>Modifiez le style du titre</a:t>
            </a:r>
            <a:endParaRPr lang="fr-FR"/>
          </a:p>
        </p:txBody>
      </p:sp>
      <p:sp>
        <p:nvSpPr>
          <p:cNvPr id="3" name="Sous-titre 2"/>
          <p:cNvSpPr>
            <a:spLocks noGrp="1"/>
          </p:cNvSpPr>
          <p:nvPr>
            <p:ph type="subTitle" idx="1"/>
          </p:nvPr>
        </p:nvSpPr>
        <p:spPr>
          <a:xfrm>
            <a:off x="1523255" y="3602047"/>
            <a:ext cx="9145492" cy="1656538"/>
          </a:xfrm>
        </p:spPr>
        <p:txBody>
          <a:bodyPr/>
          <a:lstStyle>
            <a:lvl1pPr marL="0" indent="0" algn="ctr">
              <a:buNone/>
              <a:defRPr sz="254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fr-FR" smtClean="0"/>
              <a:t>Modifier le style des sous-titres du masque</a:t>
            </a:r>
            <a:endParaRPr lang="fr-FR"/>
          </a:p>
        </p:txBody>
      </p:sp>
    </p:spTree>
    <p:extLst>
      <p:ext uri="{BB962C8B-B14F-4D97-AF65-F5344CB8AC3E}">
        <p14:creationId xmlns:p14="http://schemas.microsoft.com/office/powerpoint/2010/main" val="145845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199981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248542959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t>‹N°›</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840783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5752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2313" y="1710300"/>
            <a:ext cx="10515426" cy="2852740"/>
          </a:xfrm>
        </p:spPr>
        <p:txBody>
          <a:bodyPr anchor="b"/>
          <a:lstStyle>
            <a:lvl1pPr>
              <a:defRPr sz="6350"/>
            </a:lvl1pPr>
          </a:lstStyle>
          <a:p>
            <a:r>
              <a:rPr lang="fr-FR" smtClean="0"/>
              <a:t>Modifiez le style du titre</a:t>
            </a:r>
            <a:endParaRPr lang="fr-FR"/>
          </a:p>
        </p:txBody>
      </p:sp>
      <p:sp>
        <p:nvSpPr>
          <p:cNvPr id="3" name="Espace réservé du texte 2"/>
          <p:cNvSpPr>
            <a:spLocks noGrp="1"/>
          </p:cNvSpPr>
          <p:nvPr>
            <p:ph type="body" idx="1"/>
          </p:nvPr>
        </p:nvSpPr>
        <p:spPr>
          <a:xfrm>
            <a:off x="832313" y="4589921"/>
            <a:ext cx="10515426" cy="1500293"/>
          </a:xfrm>
        </p:spPr>
        <p:txBody>
          <a:bodyPr/>
          <a:lstStyle>
            <a:lvl1pPr marL="0" indent="0">
              <a:buNone/>
              <a:defRPr sz="2540">
                <a:solidFill>
                  <a:schemeClr val="tx1">
                    <a:tint val="75000"/>
                  </a:schemeClr>
                </a:solidFill>
              </a:defRPr>
            </a:lvl1pPr>
            <a:lvl2pPr marL="483855" indent="0">
              <a:buNone/>
              <a:defRPr sz="2117">
                <a:solidFill>
                  <a:schemeClr val="tx1">
                    <a:tint val="75000"/>
                  </a:schemeClr>
                </a:solidFill>
              </a:defRPr>
            </a:lvl2pPr>
            <a:lvl3pPr marL="967710" indent="0">
              <a:buNone/>
              <a:defRPr sz="1905">
                <a:solidFill>
                  <a:schemeClr val="tx1">
                    <a:tint val="75000"/>
                  </a:schemeClr>
                </a:solidFill>
              </a:defRPr>
            </a:lvl3pPr>
            <a:lvl4pPr marL="1451564" indent="0">
              <a:buNone/>
              <a:defRPr sz="1693">
                <a:solidFill>
                  <a:schemeClr val="tx1">
                    <a:tint val="75000"/>
                  </a:schemeClr>
                </a:solidFill>
              </a:defRPr>
            </a:lvl4pPr>
            <a:lvl5pPr marL="1935419" indent="0">
              <a:buNone/>
              <a:defRPr sz="1693">
                <a:solidFill>
                  <a:schemeClr val="tx1">
                    <a:tint val="75000"/>
                  </a:schemeClr>
                </a:solidFill>
              </a:defRPr>
            </a:lvl5pPr>
            <a:lvl6pPr marL="2419274" indent="0">
              <a:buNone/>
              <a:defRPr sz="1693">
                <a:solidFill>
                  <a:schemeClr val="tx1">
                    <a:tint val="75000"/>
                  </a:schemeClr>
                </a:solidFill>
              </a:defRPr>
            </a:lvl6pPr>
            <a:lvl7pPr marL="2903129" indent="0">
              <a:buNone/>
              <a:defRPr sz="1693">
                <a:solidFill>
                  <a:schemeClr val="tx1">
                    <a:tint val="75000"/>
                  </a:schemeClr>
                </a:solidFill>
              </a:defRPr>
            </a:lvl7pPr>
            <a:lvl8pPr marL="3386983" indent="0">
              <a:buNone/>
              <a:defRPr sz="1693">
                <a:solidFill>
                  <a:schemeClr val="tx1">
                    <a:tint val="75000"/>
                  </a:schemeClr>
                </a:solidFill>
              </a:defRPr>
            </a:lvl8pPr>
            <a:lvl9pPr marL="3870838" indent="0">
              <a:buNone/>
              <a:defRPr sz="1693">
                <a:solidFill>
                  <a:schemeClr val="tx1">
                    <a:tint val="75000"/>
                  </a:schemeClr>
                </a:solidFill>
              </a:defRPr>
            </a:lvl9pPr>
          </a:lstStyle>
          <a:p>
            <a:pPr lvl="0"/>
            <a:r>
              <a:rPr lang="fr-FR" smtClean="0"/>
              <a:t>Modifier les styles du texte du masque</a:t>
            </a:r>
          </a:p>
        </p:txBody>
      </p:sp>
    </p:spTree>
    <p:extLst>
      <p:ext uri="{BB962C8B-B14F-4D97-AF65-F5344CB8AC3E}">
        <p14:creationId xmlns:p14="http://schemas.microsoft.com/office/powerpoint/2010/main" val="29892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1998" y="4762968"/>
            <a:ext cx="3289431" cy="133228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932583" y="4762968"/>
            <a:ext cx="3291421" cy="133228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9730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278" y="364574"/>
            <a:ext cx="10515426" cy="132556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40279" y="1681740"/>
            <a:ext cx="5157158"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fr-FR" smtClean="0"/>
              <a:t>Modifier les styles du texte du masque</a:t>
            </a:r>
          </a:p>
        </p:txBody>
      </p:sp>
      <p:sp>
        <p:nvSpPr>
          <p:cNvPr id="4" name="Espace réservé du contenu 3"/>
          <p:cNvSpPr>
            <a:spLocks noGrp="1"/>
          </p:cNvSpPr>
          <p:nvPr>
            <p:ph sz="half" idx="2"/>
          </p:nvPr>
        </p:nvSpPr>
        <p:spPr>
          <a:xfrm>
            <a:off x="840279" y="2504969"/>
            <a:ext cx="5157158" cy="368436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661" y="1681740"/>
            <a:ext cx="5183044"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fr-FR" smtClean="0"/>
              <a:t>Modifier les styles du texte du masque</a:t>
            </a:r>
          </a:p>
        </p:txBody>
      </p:sp>
      <p:sp>
        <p:nvSpPr>
          <p:cNvPr id="6" name="Espace réservé du contenu 5"/>
          <p:cNvSpPr>
            <a:spLocks noGrp="1"/>
          </p:cNvSpPr>
          <p:nvPr>
            <p:ph sz="quarter" idx="4"/>
          </p:nvPr>
        </p:nvSpPr>
        <p:spPr>
          <a:xfrm>
            <a:off x="6172661" y="2504969"/>
            <a:ext cx="5183044" cy="368436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161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73670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5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279" y="456976"/>
            <a:ext cx="3932582" cy="1601097"/>
          </a:xfrm>
        </p:spPr>
        <p:txBody>
          <a:bodyPr anchor="b"/>
          <a:lstStyle>
            <a:lvl1pPr>
              <a:defRPr sz="3387"/>
            </a:lvl1pPr>
          </a:lstStyle>
          <a:p>
            <a:r>
              <a:rPr lang="fr-FR" smtClean="0"/>
              <a:t>Modifiez le style du titre</a:t>
            </a:r>
            <a:endParaRPr lang="fr-FR"/>
          </a:p>
        </p:txBody>
      </p:sp>
      <p:sp>
        <p:nvSpPr>
          <p:cNvPr id="3" name="Espace réservé du contenu 2"/>
          <p:cNvSpPr>
            <a:spLocks noGrp="1"/>
          </p:cNvSpPr>
          <p:nvPr>
            <p:ph idx="1"/>
          </p:nvPr>
        </p:nvSpPr>
        <p:spPr>
          <a:xfrm>
            <a:off x="5183044" y="987875"/>
            <a:ext cx="6172660" cy="4873851"/>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40279" y="2058073"/>
            <a:ext cx="3932582"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fr-FR" smtClean="0"/>
              <a:t>Modifier les styles du texte du masque</a:t>
            </a:r>
          </a:p>
        </p:txBody>
      </p:sp>
    </p:spTree>
    <p:extLst>
      <p:ext uri="{BB962C8B-B14F-4D97-AF65-F5344CB8AC3E}">
        <p14:creationId xmlns:p14="http://schemas.microsoft.com/office/powerpoint/2010/main" val="119282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209384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279" y="456976"/>
            <a:ext cx="3932582" cy="1601097"/>
          </a:xfrm>
        </p:spPr>
        <p:txBody>
          <a:bodyPr anchor="b"/>
          <a:lstStyle>
            <a:lvl1pPr>
              <a:defRPr sz="3387"/>
            </a:lvl1pPr>
          </a:lstStyle>
          <a:p>
            <a:r>
              <a:rPr lang="fr-FR" smtClean="0"/>
              <a:t>Modifiez le style du titre</a:t>
            </a:r>
            <a:endParaRPr lang="fr-FR"/>
          </a:p>
        </p:txBody>
      </p:sp>
      <p:sp>
        <p:nvSpPr>
          <p:cNvPr id="3" name="Espace réservé pour une image  2"/>
          <p:cNvSpPr>
            <a:spLocks noGrp="1"/>
          </p:cNvSpPr>
          <p:nvPr>
            <p:ph type="pic" idx="1"/>
          </p:nvPr>
        </p:nvSpPr>
        <p:spPr>
          <a:xfrm>
            <a:off x="5183044" y="987875"/>
            <a:ext cx="6172660" cy="4873851"/>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endParaRPr lang="fr-FR"/>
          </a:p>
        </p:txBody>
      </p:sp>
      <p:sp>
        <p:nvSpPr>
          <p:cNvPr id="4" name="Espace réservé du texte 3"/>
          <p:cNvSpPr>
            <a:spLocks noGrp="1"/>
          </p:cNvSpPr>
          <p:nvPr>
            <p:ph type="body" sz="half" idx="2"/>
          </p:nvPr>
        </p:nvSpPr>
        <p:spPr>
          <a:xfrm>
            <a:off x="840279" y="2058073"/>
            <a:ext cx="3932582"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fr-FR" smtClean="0"/>
              <a:t>Modifier les styles du texte du masque</a:t>
            </a:r>
          </a:p>
        </p:txBody>
      </p:sp>
    </p:spTree>
    <p:extLst>
      <p:ext uri="{BB962C8B-B14F-4D97-AF65-F5344CB8AC3E}">
        <p14:creationId xmlns:p14="http://schemas.microsoft.com/office/powerpoint/2010/main" val="342107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8445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18500" y="2286560"/>
            <a:ext cx="2821502" cy="380869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1999" y="2286560"/>
            <a:ext cx="8275347" cy="380869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9900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26329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1235699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C04A4-8754-415D-BBDE-EBCC40D6C7F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328026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C04A4-8754-415D-BBDE-EBCC40D6C7F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346790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1C04A4-8754-415D-BBDE-EBCC40D6C7F2}"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1177782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C04A4-8754-415D-BBDE-EBCC40D6C7F2}"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349704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C04A4-8754-415D-BBDE-EBCC40D6C7F2}"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293341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124635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04A4-8754-415D-BBDE-EBCC40D6C7F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4144481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04A4-8754-415D-BBDE-EBCC40D6C7F2}"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2579509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3019755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‹N°›</a:t>
            </a:fld>
            <a:endParaRPr lang="en-US"/>
          </a:p>
        </p:txBody>
      </p:sp>
    </p:spTree>
    <p:extLst>
      <p:ext uri="{BB962C8B-B14F-4D97-AF65-F5344CB8AC3E}">
        <p14:creationId xmlns:p14="http://schemas.microsoft.com/office/powerpoint/2010/main" val="599545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90"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fr-FR" sz="3200" b="0" strike="noStrike" spc="-1">
              <a:latin typeface="Arial"/>
            </a:endParaRPr>
          </a:p>
        </p:txBody>
      </p:sp>
    </p:spTree>
    <p:extLst>
      <p:ext uri="{BB962C8B-B14F-4D97-AF65-F5344CB8AC3E}">
        <p14:creationId xmlns:p14="http://schemas.microsoft.com/office/powerpoint/2010/main" val="554457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‹N°›</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238866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67560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385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16026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6261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935CF1-39DB-435B-A9E2-37C6BA782CB6}" type="datetimeFigureOut">
              <a:rPr lang="fr-FR" smtClean="0"/>
              <a:t>02/04/2021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22968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35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5636794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1763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044744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48504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35604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019146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2544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895617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72283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935CF1-39DB-435B-A9E2-37C6BA782CB6}" type="datetimeFigureOut">
              <a:rPr lang="fr-FR" smtClean="0"/>
              <a:t>02/04/2021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206467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6714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24508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533237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11361890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95058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28726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71951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26679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25598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1102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935CF1-39DB-435B-A9E2-37C6BA782CB6}" type="datetimeFigureOut">
              <a:rPr lang="fr-FR" smtClean="0"/>
              <a:t>02/04/2021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2818685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359534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460804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29890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7721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07641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‹N°›</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99154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08057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‹N°›</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165581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193014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29311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935CF1-39DB-435B-A9E2-37C6BA782CB6}" type="datetimeFigureOut">
              <a:rPr lang="fr-FR" smtClean="0"/>
              <a:t>02/04/2021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2572457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566026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872803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002521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077605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231317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64056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129403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505813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74353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4172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935CF1-39DB-435B-A9E2-37C6BA782CB6}" type="datetimeFigureOut">
              <a:rPr lang="fr-FR" smtClean="0"/>
              <a:t>02/04/2021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1482766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22899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813378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00284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59959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668365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0132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80282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373954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398436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50766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935CF1-39DB-435B-A9E2-37C6BA782CB6}" type="datetimeFigureOut">
              <a:rPr lang="fr-FR" smtClean="0"/>
              <a:t>02/04/2021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4A0D-9DBB-479E-91CF-EAF30503AC09}" type="slidenum">
              <a:rPr lang="fr-FR" smtClean="0"/>
              <a:t>‹N°›</a:t>
            </a:fld>
            <a:endParaRPr lang="fr-FR"/>
          </a:p>
        </p:txBody>
      </p:sp>
    </p:spTree>
    <p:extLst>
      <p:ext uri="{BB962C8B-B14F-4D97-AF65-F5344CB8AC3E}">
        <p14:creationId xmlns:p14="http://schemas.microsoft.com/office/powerpoint/2010/main" val="37445772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10906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755783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857555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061914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263080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008655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146943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333101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458547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‹N°›</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4274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0.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84" Type="http://schemas.openxmlformats.org/officeDocument/2006/relationships/slideLayout" Target="../slideLayouts/slideLayout118.xml"/><Relationship Id="rId89" Type="http://schemas.openxmlformats.org/officeDocument/2006/relationships/theme" Target="../theme/theme4.xml"/><Relationship Id="rId16" Type="http://schemas.openxmlformats.org/officeDocument/2006/relationships/slideLayout" Target="../slideLayouts/slideLayout50.xml"/><Relationship Id="rId11" Type="http://schemas.openxmlformats.org/officeDocument/2006/relationships/slideLayout" Target="../slideLayouts/slideLayout45.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74" Type="http://schemas.openxmlformats.org/officeDocument/2006/relationships/slideLayout" Target="../slideLayouts/slideLayout108.xml"/><Relationship Id="rId79" Type="http://schemas.openxmlformats.org/officeDocument/2006/relationships/slideLayout" Target="../slideLayouts/slideLayout113.xml"/><Relationship Id="rId5" Type="http://schemas.openxmlformats.org/officeDocument/2006/relationships/slideLayout" Target="../slideLayouts/slideLayout39.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77" Type="http://schemas.openxmlformats.org/officeDocument/2006/relationships/slideLayout" Target="../slideLayouts/slideLayout111.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80" Type="http://schemas.openxmlformats.org/officeDocument/2006/relationships/slideLayout" Target="../slideLayouts/slideLayout114.xml"/><Relationship Id="rId85" Type="http://schemas.openxmlformats.org/officeDocument/2006/relationships/slideLayout" Target="../slideLayouts/slideLayout119.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75" Type="http://schemas.openxmlformats.org/officeDocument/2006/relationships/slideLayout" Target="../slideLayouts/slideLayout109.xml"/><Relationship Id="rId83" Type="http://schemas.openxmlformats.org/officeDocument/2006/relationships/slideLayout" Target="../slideLayouts/slideLayout117.xml"/><Relationship Id="rId88" Type="http://schemas.openxmlformats.org/officeDocument/2006/relationships/slideLayout" Target="../slideLayouts/slideLayout122.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slideLayout" Target="../slideLayouts/slideLayout107.xml"/><Relationship Id="rId78" Type="http://schemas.openxmlformats.org/officeDocument/2006/relationships/slideLayout" Target="../slideLayouts/slideLayout112.xml"/><Relationship Id="rId81" Type="http://schemas.openxmlformats.org/officeDocument/2006/relationships/slideLayout" Target="../slideLayouts/slideLayout115.xml"/><Relationship Id="rId86" Type="http://schemas.openxmlformats.org/officeDocument/2006/relationships/slideLayout" Target="../slideLayouts/slideLayout120.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34" Type="http://schemas.openxmlformats.org/officeDocument/2006/relationships/slideLayout" Target="../slideLayouts/slideLayout68.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6" Type="http://schemas.openxmlformats.org/officeDocument/2006/relationships/slideLayout" Target="../slideLayouts/slideLayout110.xml"/><Relationship Id="rId7" Type="http://schemas.openxmlformats.org/officeDocument/2006/relationships/slideLayout" Target="../slideLayouts/slideLayout41.xml"/><Relationship Id="rId71" Type="http://schemas.openxmlformats.org/officeDocument/2006/relationships/slideLayout" Target="../slideLayouts/slideLayout105.xml"/><Relationship Id="rId2" Type="http://schemas.openxmlformats.org/officeDocument/2006/relationships/slideLayout" Target="../slideLayouts/slideLayout36.xml"/><Relationship Id="rId29" Type="http://schemas.openxmlformats.org/officeDocument/2006/relationships/slideLayout" Target="../slideLayouts/slideLayout63.xml"/><Relationship Id="rId24" Type="http://schemas.openxmlformats.org/officeDocument/2006/relationships/slideLayout" Target="../slideLayouts/slideLayout58.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66" Type="http://schemas.openxmlformats.org/officeDocument/2006/relationships/slideLayout" Target="../slideLayouts/slideLayout100.xml"/><Relationship Id="rId87" Type="http://schemas.openxmlformats.org/officeDocument/2006/relationships/slideLayout" Target="../slideLayouts/slideLayout121.xml"/><Relationship Id="rId61" Type="http://schemas.openxmlformats.org/officeDocument/2006/relationships/slideLayout" Target="../slideLayouts/slideLayout95.xml"/><Relationship Id="rId82" Type="http://schemas.openxmlformats.org/officeDocument/2006/relationships/slideLayout" Target="../slideLayouts/slideLayout116.xml"/><Relationship Id="rId1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35CF1-39DB-435B-A9E2-37C6BA782CB6}" type="datetimeFigureOut">
              <a:rPr lang="fr-FR" smtClean="0"/>
              <a:t>02/04/2021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4A0D-9DBB-479E-91CF-EAF30503AC09}" type="slidenum">
              <a:rPr lang="fr-FR" smtClean="0"/>
              <a:t>‹N°›</a:t>
            </a:fld>
            <a:endParaRPr lang="fr-FR"/>
          </a:p>
        </p:txBody>
      </p:sp>
    </p:spTree>
    <p:extLst>
      <p:ext uri="{BB962C8B-B14F-4D97-AF65-F5344CB8AC3E}">
        <p14:creationId xmlns:p14="http://schemas.microsoft.com/office/powerpoint/2010/main" val="70412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0" y="0"/>
            <a:ext cx="12187155" cy="6857434"/>
          </a:xfrm>
          <a:prstGeom prst="rect">
            <a:avLst/>
          </a:prstGeom>
          <a:noFill/>
          <a:ln>
            <a:noFill/>
          </a:ln>
        </p:spPr>
      </p:pic>
      <p:sp>
        <p:nvSpPr>
          <p:cNvPr id="3" name="Espace réservé du texte 2"/>
          <p:cNvSpPr txBox="1">
            <a:spLocks noGrp="1"/>
          </p:cNvSpPr>
          <p:nvPr>
            <p:ph type="body" idx="1"/>
          </p:nvPr>
        </p:nvSpPr>
        <p:spPr>
          <a:xfrm>
            <a:off x="451543" y="4762371"/>
            <a:ext cx="6773150" cy="1333464"/>
          </a:xfrm>
          <a:prstGeom prst="rect">
            <a:avLst/>
          </a:prstGeom>
          <a:noFill/>
          <a:ln>
            <a:noFill/>
          </a:ln>
        </p:spPr>
        <p:txBody>
          <a:bodyPr lIns="0" tIns="0" rIns="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itre 3"/>
          <p:cNvSpPr txBox="1">
            <a:spLocks noGrp="1"/>
          </p:cNvSpPr>
          <p:nvPr>
            <p:ph type="title"/>
          </p:nvPr>
        </p:nvSpPr>
        <p:spPr>
          <a:xfrm>
            <a:off x="2709260" y="2285938"/>
            <a:ext cx="9030867" cy="2285938"/>
          </a:xfrm>
          <a:prstGeom prst="rect">
            <a:avLst/>
          </a:prstGeom>
          <a:noFill/>
          <a:ln>
            <a:noFill/>
          </a:ln>
        </p:spPr>
        <p:txBody>
          <a:bodyPr lIns="0" tIns="0" rIns="0" bIns="0" anchor="ctr" anchorCtr="0"/>
          <a:lstStyle/>
          <a:p>
            <a:endParaRPr lang="fr-FR"/>
          </a:p>
        </p:txBody>
      </p:sp>
      <p:pic>
        <p:nvPicPr>
          <p:cNvPr id="5" name="Image 4">
            <a:extLst>
              <a:ext uri="{FF2B5EF4-FFF2-40B4-BE49-F238E27FC236}">
                <a16:creationId xmlns:a16="http://schemas.microsoft.com/office/drawing/2014/main" id="{00000000-0000-0000-0000-000000000000}"/>
              </a:ext>
            </a:extLst>
          </p:cNvPr>
          <p:cNvPicPr>
            <a:picLocks noChangeAspect="1"/>
          </p:cNvPicPr>
          <p:nvPr/>
        </p:nvPicPr>
        <p:blipFill>
          <a:blip r:embed="rId14">
            <a:lum/>
            <a:alphaModFix/>
          </a:blip>
          <a:srcRect/>
          <a:stretch>
            <a:fillRect/>
          </a:stretch>
        </p:blipFill>
        <p:spPr>
          <a:xfrm>
            <a:off x="496698" y="2666929"/>
            <a:ext cx="1354630" cy="1466809"/>
          </a:xfrm>
          <a:prstGeom prst="rect">
            <a:avLst/>
          </a:prstGeom>
          <a:noFill/>
          <a:ln>
            <a:noFill/>
          </a:ln>
        </p:spPr>
      </p:pic>
      <p:sp>
        <p:nvSpPr>
          <p:cNvPr id="6" name="Connecteur droit 5"/>
          <p:cNvSpPr/>
          <p:nvPr/>
        </p:nvSpPr>
        <p:spPr>
          <a:xfrm>
            <a:off x="496698" y="2285938"/>
            <a:ext cx="11198275" cy="0"/>
          </a:xfrm>
          <a:prstGeom prst="line">
            <a:avLst/>
          </a:prstGeom>
          <a:noFill/>
          <a:ln w="12600">
            <a:solidFill>
              <a:srgbClr val="FFFFFF"/>
            </a:solidFill>
            <a:prstDash val="solid"/>
          </a:ln>
        </p:spPr>
        <p:txBody>
          <a:bodyPr lIns="6477" tIns="6477" rIns="6477" bIns="6477" anchor="ctr" anchorCtr="0"/>
          <a:lstStyle/>
          <a:p>
            <a:pPr lvl="0" rtl="0" hangingPunct="0">
              <a:buNone/>
              <a:tabLst/>
            </a:pPr>
            <a:endParaRPr lang="fr-FR" sz="2540" kern="1200">
              <a:latin typeface="Times New Roman" pitchFamily="18"/>
              <a:ea typeface="Arial Unicode MS" pitchFamily="2"/>
              <a:cs typeface="Tahoma" pitchFamily="2"/>
            </a:endParaRPr>
          </a:p>
        </p:txBody>
      </p:sp>
      <p:sp>
        <p:nvSpPr>
          <p:cNvPr id="7" name="Connecteur droit 6"/>
          <p:cNvSpPr/>
          <p:nvPr/>
        </p:nvSpPr>
        <p:spPr>
          <a:xfrm>
            <a:off x="496698" y="4571877"/>
            <a:ext cx="7450465" cy="0"/>
          </a:xfrm>
          <a:prstGeom prst="line">
            <a:avLst/>
          </a:prstGeom>
          <a:noFill/>
          <a:ln w="12600">
            <a:solidFill>
              <a:srgbClr val="FFFFFF"/>
            </a:solidFill>
            <a:prstDash val="solid"/>
          </a:ln>
        </p:spPr>
        <p:txBody>
          <a:bodyPr lIns="6477" tIns="6477" rIns="6477" bIns="6477" anchor="ctr" anchorCtr="0"/>
          <a:lstStyle/>
          <a:p>
            <a:pPr lvl="0" rtl="0" hangingPunct="0">
              <a:buNone/>
              <a:tabLst/>
            </a:pPr>
            <a:endParaRPr lang="fr-FR" sz="2540" kern="1200">
              <a:latin typeface="Times New Roman" pitchFamily="18"/>
              <a:ea typeface="Arial Unicode MS" pitchFamily="2"/>
              <a:cs typeface="Tahoma" pitchFamily="2"/>
            </a:endParaRPr>
          </a:p>
        </p:txBody>
      </p:sp>
      <p:sp>
        <p:nvSpPr>
          <p:cNvPr id="8" name="Connecteur droit 7"/>
          <p:cNvSpPr/>
          <p:nvPr/>
        </p:nvSpPr>
        <p:spPr>
          <a:xfrm>
            <a:off x="2302870" y="2476433"/>
            <a:ext cx="0" cy="1904949"/>
          </a:xfrm>
          <a:prstGeom prst="line">
            <a:avLst/>
          </a:prstGeom>
          <a:noFill/>
          <a:ln w="12600">
            <a:solidFill>
              <a:srgbClr val="FFFFFF"/>
            </a:solidFill>
            <a:prstDash val="solid"/>
          </a:ln>
        </p:spPr>
        <p:txBody>
          <a:bodyPr lIns="6477" tIns="6477" rIns="6477" bIns="6477" anchor="ctr" anchorCtr="0"/>
          <a:lstStyle/>
          <a:p>
            <a:pPr lvl="0" rtl="0" hangingPunct="0">
              <a:buNone/>
              <a:tabLst/>
            </a:pPr>
            <a:endParaRPr lang="fr-FR" sz="2540" kern="1200">
              <a:latin typeface="Times New Roman" pitchFamily="18"/>
              <a:ea typeface="Arial Unicode MS" pitchFamily="2"/>
              <a:cs typeface="Tahoma" pitchFamily="2"/>
            </a:endParaRPr>
          </a:p>
        </p:txBody>
      </p:sp>
    </p:spTree>
    <p:extLst>
      <p:ext uri="{BB962C8B-B14F-4D97-AF65-F5344CB8AC3E}">
        <p14:creationId xmlns:p14="http://schemas.microsoft.com/office/powerpoint/2010/main" val="30353654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190494" marR="0" indent="0" algn="l" rtl="0" hangingPunct="0">
        <a:spcBef>
          <a:spcPts val="0"/>
        </a:spcBef>
        <a:spcAft>
          <a:spcPts val="0"/>
        </a:spcAft>
        <a:tabLst/>
        <a:defRPr lang="fr-FR" sz="3810" b="0" i="0" u="none" strike="noStrike" kern="1200">
          <a:ln>
            <a:noFill/>
          </a:ln>
          <a:solidFill>
            <a:srgbClr val="FFFFFF"/>
          </a:solidFill>
          <a:latin typeface="Open Sans Condensed" pitchFamily="34"/>
          <a:ea typeface="SimSun" pitchFamily="2"/>
        </a:defRPr>
      </a:lvl1pPr>
    </p:titleStyle>
    <p:bodyStyle>
      <a:lvl1pPr marL="0" marR="0" indent="0" rtl="0" hangingPunct="0">
        <a:spcBef>
          <a:spcPts val="0"/>
        </a:spcBef>
        <a:spcAft>
          <a:spcPts val="1097"/>
        </a:spcAft>
        <a:tabLst/>
        <a:defRPr lang="fr-FR" sz="2487" b="0" i="0" u="none" strike="noStrike" kern="1200">
          <a:ln>
            <a:noFill/>
          </a:ln>
          <a:latin typeface="Arial" pitchFamily="18"/>
          <a:ea typeface="SimSun" pitchFamily="2"/>
        </a:defRPr>
      </a:lvl1pPr>
      <a:lvl2pPr marL="725782" indent="-241927" algn="l" defTabSz="967710" rtl="0" eaLnBrk="1" latinLnBrk="0" hangingPunct="1">
        <a:lnSpc>
          <a:spcPct val="90000"/>
        </a:lnSpc>
        <a:spcBef>
          <a:spcPts val="529"/>
        </a:spcBef>
        <a:buFont typeface="Arial" panose="020B0604020202020204" pitchFamily="34" charset="0"/>
        <a:buChar char="•"/>
        <a:defRPr sz="2540" kern="1200">
          <a:solidFill>
            <a:schemeClr val="tx1"/>
          </a:solidFill>
          <a:latin typeface="+mn-lt"/>
          <a:ea typeface="+mn-ea"/>
          <a:cs typeface="+mn-cs"/>
        </a:defRPr>
      </a:lvl2pPr>
      <a:lvl3pPr marL="1209637" indent="-241927" algn="l" defTabSz="967710" rtl="0" eaLnBrk="1" latinLnBrk="0" hangingPunct="1">
        <a:lnSpc>
          <a:spcPct val="90000"/>
        </a:lnSpc>
        <a:spcBef>
          <a:spcPts val="529"/>
        </a:spcBef>
        <a:buFont typeface="Arial" panose="020B0604020202020204" pitchFamily="34" charset="0"/>
        <a:buChar char="•"/>
        <a:defRPr sz="2117" kern="1200">
          <a:solidFill>
            <a:schemeClr val="tx1"/>
          </a:solidFill>
          <a:latin typeface="+mn-lt"/>
          <a:ea typeface="+mn-ea"/>
          <a:cs typeface="+mn-cs"/>
        </a:defRPr>
      </a:lvl3pPr>
      <a:lvl4pPr marL="1693492"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4pPr>
      <a:lvl5pPr marL="217734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fr-FR"/>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04A4-8754-415D-BBDE-EBCC40D6C7F2}" type="datetimeFigureOut">
              <a:rPr lang="en-US" smtClean="0"/>
              <a:t>4/2/2021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933B7-943F-4871-8269-06AE28D25231}" type="slidenum">
              <a:rPr lang="en-US" smtClean="0"/>
              <a:t>‹N°›</a:t>
            </a:fld>
            <a:endParaRPr lang="en-US"/>
          </a:p>
        </p:txBody>
      </p:sp>
    </p:spTree>
    <p:extLst>
      <p:ext uri="{BB962C8B-B14F-4D97-AF65-F5344CB8AC3E}">
        <p14:creationId xmlns:p14="http://schemas.microsoft.com/office/powerpoint/2010/main" val="8860500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t>‹N°›</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95025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 id="2147483759" r:id="rId61"/>
    <p:sldLayoutId id="2147483760" r:id="rId62"/>
    <p:sldLayoutId id="2147483761" r:id="rId63"/>
    <p:sldLayoutId id="2147483762" r:id="rId64"/>
    <p:sldLayoutId id="2147483763" r:id="rId65"/>
    <p:sldLayoutId id="2147483764" r:id="rId66"/>
    <p:sldLayoutId id="2147483765" r:id="rId67"/>
    <p:sldLayoutId id="2147483766" r:id="rId68"/>
    <p:sldLayoutId id="2147483767" r:id="rId69"/>
    <p:sldLayoutId id="2147483768" r:id="rId70"/>
    <p:sldLayoutId id="2147483769" r:id="rId71"/>
    <p:sldLayoutId id="2147483770" r:id="rId72"/>
    <p:sldLayoutId id="2147483771" r:id="rId73"/>
    <p:sldLayoutId id="2147483772" r:id="rId74"/>
    <p:sldLayoutId id="2147483773" r:id="rId75"/>
    <p:sldLayoutId id="2147483774" r:id="rId76"/>
    <p:sldLayoutId id="2147483775" r:id="rId77"/>
    <p:sldLayoutId id="2147483776" r:id="rId78"/>
    <p:sldLayoutId id="2147483777" r:id="rId79"/>
    <p:sldLayoutId id="2147483778" r:id="rId80"/>
    <p:sldLayoutId id="2147483779" r:id="rId81"/>
    <p:sldLayoutId id="2147483780" r:id="rId82"/>
    <p:sldLayoutId id="2147483781" r:id="rId83"/>
    <p:sldLayoutId id="2147483782" r:id="rId84"/>
    <p:sldLayoutId id="2147483783" r:id="rId85"/>
    <p:sldLayoutId id="2147483784" r:id="rId86"/>
    <p:sldLayoutId id="2147483785" r:id="rId87"/>
    <p:sldLayoutId id="2147483786"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xml"/><Relationship Id="rId1" Type="http://schemas.openxmlformats.org/officeDocument/2006/relationships/slideLayout" Target="../slideLayouts/slideLayout3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167467" y="2480179"/>
            <a:ext cx="10024533" cy="1846659"/>
          </a:xfrm>
        </p:spPr>
        <p:txBody>
          <a:bodyPr wrap="square">
            <a:spAutoFit/>
          </a:bodyPr>
          <a:lstStyle/>
          <a:p>
            <a:pPr lvl="0" algn="ctr" defTabSz="967710"/>
            <a:r>
              <a:rPr lang="fr-FR" sz="4000" spc="-1" dirty="0" smtClean="0">
                <a:solidFill>
                  <a:schemeClr val="bg1"/>
                </a:solidFill>
                <a:latin typeface="Open Sans Condensed"/>
              </a:rPr>
              <a:t>Formation des cadres</a:t>
            </a:r>
            <a:br>
              <a:rPr lang="fr-FR" sz="4000" spc="-1" dirty="0" smtClean="0">
                <a:solidFill>
                  <a:schemeClr val="bg1"/>
                </a:solidFill>
                <a:latin typeface="Open Sans Condensed"/>
              </a:rPr>
            </a:br>
            <a:r>
              <a:rPr lang="fr-FR" sz="4000" spc="-1" dirty="0" smtClean="0">
                <a:solidFill>
                  <a:schemeClr val="bg1"/>
                </a:solidFill>
                <a:latin typeface="Open Sans Condensed"/>
              </a:rPr>
              <a:t>module «  Projet d’établissement »</a:t>
            </a:r>
            <a:br>
              <a:rPr lang="fr-FR" sz="4000" spc="-1" dirty="0" smtClean="0">
                <a:solidFill>
                  <a:schemeClr val="bg1"/>
                </a:solidFill>
                <a:latin typeface="Open Sans Condensed"/>
              </a:rPr>
            </a:br>
            <a:r>
              <a:rPr lang="fr-FR" sz="4000" spc="-1" dirty="0" smtClean="0">
                <a:solidFill>
                  <a:schemeClr val="bg1"/>
                </a:solidFill>
                <a:latin typeface="Open Sans Condensed"/>
              </a:rPr>
              <a:t>le 8 avril 2021</a:t>
            </a:r>
            <a:endParaRPr lang="fr-FR" sz="4000" dirty="0">
              <a:solidFill>
                <a:schemeClr val="bg1"/>
              </a:solidFill>
            </a:endParaRPr>
          </a:p>
        </p:txBody>
      </p:sp>
      <p:sp>
        <p:nvSpPr>
          <p:cNvPr id="3" name="Espace réservé du texte 2"/>
          <p:cNvSpPr txBox="1">
            <a:spLocks noGrp="1"/>
          </p:cNvSpPr>
          <p:nvPr>
            <p:ph type="body" idx="4294967295"/>
          </p:nvPr>
        </p:nvSpPr>
        <p:spPr>
          <a:xfrm>
            <a:off x="451543" y="4762371"/>
            <a:ext cx="6773150" cy="382733"/>
          </a:xfrm>
          <a:ln>
            <a:solidFill>
              <a:srgbClr val="35AD92"/>
            </a:solidFill>
          </a:ln>
        </p:spPr>
        <p:txBody>
          <a:bodyPr>
            <a:spAutoFit/>
          </a:bodyPr>
          <a:lstStyle/>
          <a:p>
            <a:endParaRPr lang="fr-FR" dirty="0"/>
          </a:p>
        </p:txBody>
      </p:sp>
    </p:spTree>
    <p:extLst>
      <p:ext uri="{BB962C8B-B14F-4D97-AF65-F5344CB8AC3E}">
        <p14:creationId xmlns:p14="http://schemas.microsoft.com/office/powerpoint/2010/main" val="103551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2583" y="244372"/>
            <a:ext cx="10515600" cy="673100"/>
          </a:xfrm>
        </p:spPr>
        <p:txBody>
          <a:bodyPr>
            <a:normAutofit fontScale="90000"/>
          </a:bodyPr>
          <a:lstStyle/>
          <a:p>
            <a:r>
              <a:rPr lang="en-US" dirty="0" smtClean="0"/>
              <a:t>Evolution des </a:t>
            </a:r>
            <a:r>
              <a:rPr lang="en-US" dirty="0" err="1" smtClean="0"/>
              <a:t>effectifs</a:t>
            </a:r>
            <a:r>
              <a:rPr lang="en-US" dirty="0" smtClean="0"/>
              <a:t> – FIS et par </a:t>
            </a:r>
            <a:r>
              <a:rPr lang="en-US" dirty="0" err="1" smtClean="0"/>
              <a:t>filière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aphicFrame>
        <p:nvGraphicFramePr>
          <p:cNvPr id="5" name="Graphique 4"/>
          <p:cNvGraphicFramePr>
            <a:graphicFrameLocks/>
          </p:cNvGraphicFramePr>
          <p:nvPr>
            <p:extLst/>
          </p:nvPr>
        </p:nvGraphicFramePr>
        <p:xfrm>
          <a:off x="780289" y="1624012"/>
          <a:ext cx="10488844" cy="447198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necteur droit avec flèche 2"/>
          <p:cNvCxnSpPr/>
          <p:nvPr/>
        </p:nvCxnSpPr>
        <p:spPr>
          <a:xfrm flipH="1">
            <a:off x="4302034" y="2713383"/>
            <a:ext cx="1722677" cy="508788"/>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a:off x="6957391" y="3222171"/>
            <a:ext cx="1292087" cy="1737455"/>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2656" y="2122922"/>
            <a:ext cx="864734" cy="864734"/>
          </a:xfrm>
          <a:prstGeom prst="rect">
            <a:avLst/>
          </a:prstGeom>
        </p:spPr>
      </p:pic>
      <p:cxnSp>
        <p:nvCxnSpPr>
          <p:cNvPr id="12" name="Connecteur droit avec flèche 11"/>
          <p:cNvCxnSpPr/>
          <p:nvPr/>
        </p:nvCxnSpPr>
        <p:spPr>
          <a:xfrm>
            <a:off x="7377075" y="2816087"/>
            <a:ext cx="3261108" cy="2252870"/>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275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2583" y="244372"/>
            <a:ext cx="10515600" cy="673100"/>
          </a:xfrm>
        </p:spPr>
        <p:txBody>
          <a:bodyPr>
            <a:normAutofit fontScale="90000"/>
          </a:bodyPr>
          <a:lstStyle/>
          <a:p>
            <a:r>
              <a:rPr lang="en-US" dirty="0" smtClean="0"/>
              <a:t>Evolution des </a:t>
            </a:r>
            <a:r>
              <a:rPr lang="en-US" dirty="0" err="1" smtClean="0"/>
              <a:t>effectifs</a:t>
            </a:r>
            <a:r>
              <a:rPr lang="en-US" dirty="0" smtClean="0"/>
              <a:t> – FIA et par </a:t>
            </a:r>
            <a:r>
              <a:rPr lang="en-US" dirty="0" err="1" smtClean="0"/>
              <a:t>filière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aphicFrame>
        <p:nvGraphicFramePr>
          <p:cNvPr id="5" name="Graphique 4"/>
          <p:cNvGraphicFramePr>
            <a:graphicFrameLocks/>
          </p:cNvGraphicFramePr>
          <p:nvPr>
            <p:extLst/>
          </p:nvPr>
        </p:nvGraphicFramePr>
        <p:xfrm>
          <a:off x="995342" y="1410886"/>
          <a:ext cx="9497567" cy="513283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avec flèche 5"/>
          <p:cNvCxnSpPr/>
          <p:nvPr/>
        </p:nvCxnSpPr>
        <p:spPr>
          <a:xfrm flipH="1">
            <a:off x="2594113" y="2236304"/>
            <a:ext cx="2862470" cy="204561"/>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7" name="Connecteur droit avec flèche 6"/>
          <p:cNvCxnSpPr/>
          <p:nvPr/>
        </p:nvCxnSpPr>
        <p:spPr>
          <a:xfrm flipH="1">
            <a:off x="3657601" y="2623930"/>
            <a:ext cx="2008524" cy="1105354"/>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125" y="1635962"/>
            <a:ext cx="864734" cy="864734"/>
          </a:xfrm>
          <a:prstGeom prst="rect">
            <a:avLst/>
          </a:prstGeom>
        </p:spPr>
      </p:pic>
      <p:cxnSp>
        <p:nvCxnSpPr>
          <p:cNvPr id="10" name="Connecteur droit avec flèche 9"/>
          <p:cNvCxnSpPr/>
          <p:nvPr/>
        </p:nvCxnSpPr>
        <p:spPr>
          <a:xfrm>
            <a:off x="6400800" y="2623930"/>
            <a:ext cx="1073426" cy="2469040"/>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2535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Le </a:t>
            </a:r>
            <a:r>
              <a:rPr lang="en-US" dirty="0" err="1" smtClean="0"/>
              <a:t>contexte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pic>
        <p:nvPicPr>
          <p:cNvPr id="6" name="Image 2"/>
          <p:cNvPicPr/>
          <p:nvPr/>
        </p:nvPicPr>
        <p:blipFill>
          <a:blip r:embed="rId3"/>
          <a:stretch/>
        </p:blipFill>
        <p:spPr>
          <a:xfrm>
            <a:off x="1464841" y="1271587"/>
            <a:ext cx="6336134" cy="5475961"/>
          </a:xfrm>
          <a:prstGeom prst="rect">
            <a:avLst/>
          </a:prstGeom>
          <a:ln>
            <a:noFill/>
          </a:ln>
        </p:spPr>
      </p:pic>
      <p:grpSp>
        <p:nvGrpSpPr>
          <p:cNvPr id="15" name="Groupe 14"/>
          <p:cNvGrpSpPr/>
          <p:nvPr/>
        </p:nvGrpSpPr>
        <p:grpSpPr>
          <a:xfrm>
            <a:off x="6372225" y="2258970"/>
            <a:ext cx="4524375" cy="2554545"/>
            <a:chOff x="6372225" y="2258970"/>
            <a:chExt cx="4524375" cy="2554545"/>
          </a:xfrm>
        </p:grpSpPr>
        <p:cxnSp>
          <p:nvCxnSpPr>
            <p:cNvPr id="5" name="Connecteur droit avec flèche 4"/>
            <p:cNvCxnSpPr/>
            <p:nvPr/>
          </p:nvCxnSpPr>
          <p:spPr>
            <a:xfrm flipH="1">
              <a:off x="6372225" y="2905215"/>
              <a:ext cx="2886075" cy="1281023"/>
            </a:xfrm>
            <a:prstGeom prst="straightConnector1">
              <a:avLst/>
            </a:prstGeom>
            <a:ln w="38100">
              <a:solidFill>
                <a:srgbClr val="40515A"/>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9129713" y="2258970"/>
              <a:ext cx="1766887" cy="2554545"/>
            </a:xfrm>
            <a:prstGeom prst="rect">
              <a:avLst/>
            </a:prstGeom>
            <a:noFill/>
          </p:spPr>
          <p:txBody>
            <a:bodyPr wrap="square" rtlCol="0">
              <a:spAutoFit/>
            </a:bodyPr>
            <a:lstStyle/>
            <a:p>
              <a:pPr algn="ctr"/>
              <a:r>
                <a:rPr lang="fr-FR" sz="4000" b="1" dirty="0" smtClean="0"/>
                <a:t>2024 </a:t>
              </a:r>
            </a:p>
            <a:p>
              <a:pPr algn="ctr"/>
              <a:endParaRPr lang="fr-FR" sz="4000" b="1" dirty="0"/>
            </a:p>
            <a:p>
              <a:pPr algn="ctr"/>
              <a:endParaRPr lang="fr-FR" sz="4000" b="1" dirty="0" smtClean="0"/>
            </a:p>
            <a:p>
              <a:pPr algn="ctr"/>
              <a:r>
                <a:rPr lang="fr-FR" sz="4000" b="1" dirty="0" smtClean="0"/>
                <a:t>et …</a:t>
              </a:r>
              <a:endParaRPr lang="fr-FR" sz="4000" b="1" dirty="0"/>
            </a:p>
          </p:txBody>
        </p:sp>
        <p:sp>
          <p:nvSpPr>
            <p:cNvPr id="14" name="Flèche droite 13"/>
            <p:cNvSpPr/>
            <p:nvPr/>
          </p:nvSpPr>
          <p:spPr>
            <a:xfrm rot="5400000">
              <a:off x="9401176" y="3086101"/>
              <a:ext cx="1085850" cy="842963"/>
            </a:xfrm>
            <a:prstGeom prst="rightArrow">
              <a:avLst/>
            </a:prstGeom>
            <a:solidFill>
              <a:srgbClr val="F17C3F"/>
            </a:solidFill>
            <a:ln>
              <a:solidFill>
                <a:srgbClr val="F17C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209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443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black">
                  <a:lumMod val="85000"/>
                  <a:lumOff val="15000"/>
                </a:prstClr>
              </a:solidFill>
              <a:latin typeface="Calibri" panose="020F0502020204030204"/>
            </a:endParaRPr>
          </a:p>
        </p:txBody>
      </p:sp>
      <p:sp>
        <p:nvSpPr>
          <p:cNvPr id="11" name="Rectangle 3"/>
          <p:cNvSpPr>
            <a:spLocks/>
          </p:cNvSpPr>
          <p:nvPr/>
        </p:nvSpPr>
        <p:spPr bwMode="auto">
          <a:xfrm>
            <a:off x="3522976" y="3262738"/>
            <a:ext cx="5195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14377">
              <a:lnSpc>
                <a:spcPct val="70000"/>
              </a:lnSpc>
            </a:pPr>
            <a:r>
              <a:rPr lang="fr-FR" sz="5600" dirty="0" smtClean="0">
                <a:solidFill>
                  <a:srgbClr val="FFFFFF"/>
                </a:solidFill>
                <a:latin typeface="Bebas Neue" charset="0"/>
                <a:ea typeface="ＭＳ Ｐゴシック" charset="0"/>
                <a:cs typeface="Bebas Neue" charset="0"/>
                <a:sym typeface="Bebas Neue" charset="0"/>
              </a:rPr>
              <a:t>Le Comment ?</a:t>
            </a:r>
          </a:p>
        </p:txBody>
      </p:sp>
      <p:grpSp>
        <p:nvGrpSpPr>
          <p:cNvPr id="12" name="Group 11"/>
          <p:cNvGrpSpPr/>
          <p:nvPr/>
        </p:nvGrpSpPr>
        <p:grpSpPr>
          <a:xfrm>
            <a:off x="3142594" y="3258408"/>
            <a:ext cx="5801710"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sz="9600" dirty="0">
              <a:solidFill>
                <a:prstClr val="white"/>
              </a:solidFill>
              <a:latin typeface="Sosa" pitchFamily="2" charset="0"/>
            </a:endParaRPr>
          </a:p>
          <a:p>
            <a:pPr algn="ctr" defTabSz="914377"/>
            <a:endParaRPr lang="en-US" sz="9600" dirty="0">
              <a:solidFill>
                <a:prstClr val="white"/>
              </a:solidFill>
              <a:latin typeface="Sosa" pitchFamily="2" charset="0"/>
            </a:endParaRPr>
          </a:p>
        </p:txBody>
      </p:sp>
    </p:spTree>
    <p:extLst>
      <p:ext uri="{BB962C8B-B14F-4D97-AF65-F5344CB8AC3E}">
        <p14:creationId xmlns:p14="http://schemas.microsoft.com/office/powerpoint/2010/main" val="10017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3699"/>
            <a:ext cx="12192000" cy="68443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11" name="Rectangle 3"/>
          <p:cNvSpPr>
            <a:spLocks/>
          </p:cNvSpPr>
          <p:nvPr/>
        </p:nvSpPr>
        <p:spPr bwMode="auto">
          <a:xfrm>
            <a:off x="3498056" y="3060078"/>
            <a:ext cx="5195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377" rtl="0" eaLnBrk="1" fontAlgn="auto" latinLnBrk="0" hangingPunct="1">
              <a:lnSpc>
                <a:spcPct val="70000"/>
              </a:lnSpc>
              <a:spcBef>
                <a:spcPts val="0"/>
              </a:spcBef>
              <a:spcAft>
                <a:spcPts val="0"/>
              </a:spcAft>
              <a:buClrTx/>
              <a:buSzTx/>
              <a:buFontTx/>
              <a:buNone/>
              <a:tabLst/>
              <a:defRPr/>
            </a:pPr>
            <a:r>
              <a:rPr kumimoji="0" lang="fr-FR" sz="5600" b="0" i="0" u="none" strike="noStrike" kern="1200" cap="none" spc="0" normalizeH="0" baseline="0" noProof="0" dirty="0" smtClean="0">
                <a:ln>
                  <a:noFill/>
                </a:ln>
                <a:solidFill>
                  <a:srgbClr val="FFFFFF"/>
                </a:solidFill>
                <a:effectLst/>
                <a:uLnTx/>
                <a:uFillTx/>
                <a:latin typeface="Bebas Neue" charset="0"/>
                <a:ea typeface="ＭＳ Ｐゴシック" charset="0"/>
                <a:cs typeface="Bebas Neue" charset="0"/>
                <a:sym typeface="Bebas Neue" charset="0"/>
              </a:rPr>
              <a:t>Le</a:t>
            </a:r>
            <a:r>
              <a:rPr kumimoji="0" lang="fr-FR" sz="5600" b="0" i="0" u="none" strike="noStrike" kern="1200" cap="none" spc="0" normalizeH="0" noProof="0" dirty="0" smtClean="0">
                <a:ln>
                  <a:noFill/>
                </a:ln>
                <a:solidFill>
                  <a:srgbClr val="FFFFFF"/>
                </a:solidFill>
                <a:effectLst/>
                <a:uLnTx/>
                <a:uFillTx/>
                <a:latin typeface="Bebas Neue" charset="0"/>
                <a:ea typeface="ＭＳ Ｐゴシック" charset="0"/>
                <a:cs typeface="Bebas Neue" charset="0"/>
                <a:sym typeface="Bebas Neue" charset="0"/>
              </a:rPr>
              <a:t> PREA</a:t>
            </a:r>
            <a:endParaRPr kumimoji="0" lang="fr-FR" sz="5600" b="0" i="0" u="none" strike="noStrike" kern="1200" cap="none" spc="0" normalizeH="0" baseline="0" noProof="0" dirty="0" smtClean="0">
              <a:ln>
                <a:noFill/>
              </a:ln>
              <a:solidFill>
                <a:srgbClr val="FFFFFF"/>
              </a:solidFill>
              <a:effectLst/>
              <a:uLnTx/>
              <a:uFillTx/>
              <a:latin typeface="Bebas Neue" charset="0"/>
              <a:ea typeface="ＭＳ Ｐゴシック" charset="0"/>
              <a:cs typeface="Bebas Neue" charset="0"/>
              <a:sym typeface="Bebas Neue" charset="0"/>
            </a:endParaRPr>
          </a:p>
        </p:txBody>
      </p:sp>
      <p:grpSp>
        <p:nvGrpSpPr>
          <p:cNvPr id="12" name="Group 11"/>
          <p:cNvGrpSpPr/>
          <p:nvPr/>
        </p:nvGrpSpPr>
        <p:grpSpPr>
          <a:xfrm>
            <a:off x="3938562" y="2914244"/>
            <a:ext cx="4125191"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9600" b="0" i="0" u="none" strike="noStrike" kern="1200" cap="none" spc="0" normalizeH="0" baseline="0" noProof="0" dirty="0">
              <a:ln>
                <a:noFill/>
              </a:ln>
              <a:solidFill>
                <a:prstClr val="white"/>
              </a:solidFill>
              <a:effectLst/>
              <a:uLnTx/>
              <a:uFillTx/>
              <a:latin typeface="Sosa" pitchFamily="2"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dirty="0">
              <a:ln>
                <a:noFill/>
              </a:ln>
              <a:solidFill>
                <a:prstClr val="white"/>
              </a:solidFill>
              <a:effectLst/>
              <a:uLnTx/>
              <a:uFillTx/>
              <a:latin typeface="Sosa" pitchFamily="2" charset="0"/>
              <a:ea typeface="+mn-ea"/>
              <a:cs typeface="+mn-cs"/>
            </a:endParaRPr>
          </a:p>
        </p:txBody>
      </p:sp>
    </p:spTree>
    <p:extLst>
      <p:ext uri="{BB962C8B-B14F-4D97-AF65-F5344CB8AC3E}">
        <p14:creationId xmlns:p14="http://schemas.microsoft.com/office/powerpoint/2010/main" val="7656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0" y="60120"/>
            <a:ext cx="12052080" cy="69228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pPr>
            <a:r>
              <a:rPr lang="fr-FR" sz="3600" b="0" strike="noStrike" spc="-1">
                <a:solidFill>
                  <a:srgbClr val="000000"/>
                </a:solidFill>
                <a:latin typeface="Bebas Neue"/>
              </a:rPr>
              <a:t>Le</a:t>
            </a:r>
            <a:r>
              <a:rPr lang="fr-FR" sz="3600" b="0" strike="noStrike" spc="-1">
                <a:latin typeface="Bebas Neue"/>
              </a:rPr>
              <a:t> PREA 2019 – 2023 : Le cadre et la méthodologie  </a:t>
            </a:r>
            <a:endParaRPr lang="fr-FR" sz="3600" b="0" strike="noStrike" spc="-1">
              <a:latin typeface="Arial"/>
            </a:endParaRPr>
          </a:p>
        </p:txBody>
      </p:sp>
      <p:sp>
        <p:nvSpPr>
          <p:cNvPr id="201" name="Line 2"/>
          <p:cNvSpPr/>
          <p:nvPr/>
        </p:nvSpPr>
        <p:spPr>
          <a:xfrm flipV="1">
            <a:off x="0" y="752760"/>
            <a:ext cx="12191760" cy="46800"/>
          </a:xfrm>
          <a:prstGeom prst="line">
            <a:avLst/>
          </a:prstGeom>
          <a:ln w="19080">
            <a:solidFill>
              <a:schemeClr val="tx1"/>
            </a:solidFill>
          </a:ln>
        </p:spPr>
        <p:style>
          <a:lnRef idx="1">
            <a:schemeClr val="accent1"/>
          </a:lnRef>
          <a:fillRef idx="0">
            <a:schemeClr val="accent1"/>
          </a:fillRef>
          <a:effectRef idx="0">
            <a:schemeClr val="accent1"/>
          </a:effectRef>
          <a:fontRef idx="minor"/>
        </p:style>
      </p:sp>
      <p:pic>
        <p:nvPicPr>
          <p:cNvPr id="202" name="Image 2"/>
          <p:cNvPicPr/>
          <p:nvPr/>
        </p:nvPicPr>
        <p:blipFill>
          <a:blip r:embed="rId2"/>
          <a:stretch/>
        </p:blipFill>
        <p:spPr>
          <a:xfrm>
            <a:off x="183600" y="1019160"/>
            <a:ext cx="8198280" cy="1387080"/>
          </a:xfrm>
          <a:prstGeom prst="rect">
            <a:avLst/>
          </a:prstGeom>
          <a:ln>
            <a:noFill/>
          </a:ln>
        </p:spPr>
      </p:pic>
      <p:grpSp>
        <p:nvGrpSpPr>
          <p:cNvPr id="203" name="Group 3"/>
          <p:cNvGrpSpPr/>
          <p:nvPr/>
        </p:nvGrpSpPr>
        <p:grpSpPr>
          <a:xfrm>
            <a:off x="183600" y="2809800"/>
            <a:ext cx="6808680" cy="2387520"/>
            <a:chOff x="183600" y="2809800"/>
            <a:chExt cx="6808680" cy="2387520"/>
          </a:xfrm>
        </p:grpSpPr>
        <p:pic>
          <p:nvPicPr>
            <p:cNvPr id="204" name="Image 6"/>
            <p:cNvPicPr/>
            <p:nvPr/>
          </p:nvPicPr>
          <p:blipFill>
            <a:blip r:embed="rId3"/>
            <a:stretch/>
          </p:blipFill>
          <p:spPr>
            <a:xfrm>
              <a:off x="183600" y="2809800"/>
              <a:ext cx="2142720" cy="2142720"/>
            </a:xfrm>
            <a:prstGeom prst="rect">
              <a:avLst/>
            </a:prstGeom>
            <a:ln>
              <a:noFill/>
            </a:ln>
          </p:spPr>
        </p:pic>
        <p:sp>
          <p:nvSpPr>
            <p:cNvPr id="205" name="CustomShape 4"/>
            <p:cNvSpPr/>
            <p:nvPr/>
          </p:nvSpPr>
          <p:spPr>
            <a:xfrm>
              <a:off x="2468520" y="2920320"/>
              <a:ext cx="850680" cy="1922040"/>
            </a:xfrm>
            <a:prstGeom prst="leftBrace">
              <a:avLst>
                <a:gd name="adj1" fmla="val 8333"/>
                <a:gd name="adj2" fmla="val 50000"/>
              </a:avLst>
            </a:prstGeom>
            <a:noFill/>
            <a:ln w="38160">
              <a:solidFill>
                <a:srgbClr val="35AD92"/>
              </a:solidFill>
            </a:ln>
          </p:spPr>
          <p:style>
            <a:lnRef idx="1">
              <a:schemeClr val="accent1"/>
            </a:lnRef>
            <a:fillRef idx="0">
              <a:schemeClr val="accent1"/>
            </a:fillRef>
            <a:effectRef idx="0">
              <a:schemeClr val="accent1"/>
            </a:effectRef>
            <a:fontRef idx="minor"/>
          </p:style>
        </p:sp>
        <p:sp>
          <p:nvSpPr>
            <p:cNvPr id="206" name="CustomShape 5"/>
            <p:cNvSpPr/>
            <p:nvPr/>
          </p:nvSpPr>
          <p:spPr>
            <a:xfrm>
              <a:off x="3055680" y="3127320"/>
              <a:ext cx="3936600" cy="20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1199"/>
                </a:spcAft>
              </a:pPr>
              <a:r>
                <a:rPr lang="fr-FR" sz="2200" b="0" strike="noStrike" spc="-1">
                  <a:solidFill>
                    <a:srgbClr val="000000"/>
                  </a:solidFill>
                  <a:latin typeface="Bebas Neue"/>
                </a:rPr>
                <a:t>Enseignement agricole public</a:t>
              </a:r>
              <a:endParaRPr lang="fr-FR" sz="2200" b="0" strike="noStrike" spc="-1">
                <a:latin typeface="Arial"/>
              </a:endParaRPr>
            </a:p>
            <a:p>
              <a:pPr>
                <a:lnSpc>
                  <a:spcPct val="100000"/>
                </a:lnSpc>
                <a:spcAft>
                  <a:spcPts val="1199"/>
                </a:spcAft>
              </a:pPr>
              <a:r>
                <a:rPr lang="fr-FR" sz="2200" b="0" strike="noStrike" spc="-1">
                  <a:solidFill>
                    <a:srgbClr val="000000"/>
                  </a:solidFill>
                  <a:latin typeface="Bebas Neue"/>
                </a:rPr>
                <a:t>Enseignement agricole privé</a:t>
              </a:r>
              <a:endParaRPr lang="fr-FR" sz="2200" b="0" strike="noStrike" spc="-1">
                <a:latin typeface="Arial"/>
              </a:endParaRPr>
            </a:p>
            <a:p>
              <a:pPr>
                <a:lnSpc>
                  <a:spcPct val="100000"/>
                </a:lnSpc>
                <a:spcAft>
                  <a:spcPts val="1199"/>
                </a:spcAft>
              </a:pPr>
              <a:r>
                <a:rPr lang="fr-FR" sz="2200" b="0" strike="noStrike" spc="-1">
                  <a:solidFill>
                    <a:srgbClr val="000000"/>
                  </a:solidFill>
                  <a:latin typeface="Bebas Neue"/>
                </a:rPr>
                <a:t>Partenaires</a:t>
              </a:r>
              <a:endParaRPr lang="fr-FR" sz="2200" b="0" strike="noStrike" spc="-1">
                <a:latin typeface="Arial"/>
              </a:endParaRPr>
            </a:p>
          </p:txBody>
        </p:sp>
      </p:grpSp>
      <p:sp>
        <p:nvSpPr>
          <p:cNvPr id="207" name="Line 6"/>
          <p:cNvSpPr/>
          <p:nvPr/>
        </p:nvSpPr>
        <p:spPr>
          <a:xfrm flipH="1">
            <a:off x="1460160" y="1492560"/>
            <a:ext cx="10198440" cy="5283000"/>
          </a:xfrm>
          <a:prstGeom prst="line">
            <a:avLst/>
          </a:prstGeom>
          <a:ln w="38160">
            <a:solidFill>
              <a:srgbClr val="35AD92"/>
            </a:solidFill>
          </a:ln>
        </p:spPr>
        <p:style>
          <a:lnRef idx="1">
            <a:schemeClr val="accent1"/>
          </a:lnRef>
          <a:fillRef idx="0">
            <a:schemeClr val="accent1"/>
          </a:fillRef>
          <a:effectRef idx="0">
            <a:schemeClr val="accent1"/>
          </a:effectRef>
          <a:fontRef idx="minor"/>
        </p:style>
      </p:sp>
      <p:grpSp>
        <p:nvGrpSpPr>
          <p:cNvPr id="208" name="Group 7"/>
          <p:cNvGrpSpPr/>
          <p:nvPr/>
        </p:nvGrpSpPr>
        <p:grpSpPr>
          <a:xfrm>
            <a:off x="3568680" y="2820600"/>
            <a:ext cx="8944920" cy="4058280"/>
            <a:chOff x="3568680" y="2820600"/>
            <a:chExt cx="8944920" cy="4058280"/>
          </a:xfrm>
        </p:grpSpPr>
        <p:sp>
          <p:nvSpPr>
            <p:cNvPr id="209" name="CustomShape 8"/>
            <p:cNvSpPr/>
            <p:nvPr/>
          </p:nvSpPr>
          <p:spPr>
            <a:xfrm>
              <a:off x="3568680" y="5846400"/>
              <a:ext cx="18792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Bebas Neue"/>
                </a:rPr>
                <a:t>Exploration</a:t>
              </a:r>
              <a:endParaRPr lang="fr-FR" sz="2400" b="0" strike="noStrike" spc="-1">
                <a:latin typeface="Arial"/>
              </a:endParaRPr>
            </a:p>
            <a:p>
              <a:pPr algn="ctr">
                <a:lnSpc>
                  <a:spcPct val="100000"/>
                </a:lnSpc>
              </a:pPr>
              <a:r>
                <a:rPr lang="fr-FR" sz="2400" b="1" strike="noStrike" spc="-1">
                  <a:solidFill>
                    <a:srgbClr val="000000"/>
                  </a:solidFill>
                  <a:latin typeface="Bebas Neue"/>
                </a:rPr>
                <a:t>Mai 2018</a:t>
              </a:r>
              <a:endParaRPr lang="fr-FR" sz="2400" b="0" strike="noStrike" spc="-1">
                <a:latin typeface="Arial"/>
              </a:endParaRPr>
            </a:p>
          </p:txBody>
        </p:sp>
        <p:sp>
          <p:nvSpPr>
            <p:cNvPr id="210" name="CustomShape 9"/>
            <p:cNvSpPr/>
            <p:nvPr/>
          </p:nvSpPr>
          <p:spPr>
            <a:xfrm>
              <a:off x="5448240" y="5084640"/>
              <a:ext cx="18792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Bebas Neue"/>
                </a:rPr>
                <a:t>Diagnostic</a:t>
              </a:r>
              <a:endParaRPr lang="fr-FR" sz="2400" b="0" strike="noStrike" spc="-1">
                <a:latin typeface="Arial"/>
              </a:endParaRPr>
            </a:p>
            <a:p>
              <a:pPr algn="ctr">
                <a:lnSpc>
                  <a:spcPct val="100000"/>
                </a:lnSpc>
              </a:pPr>
              <a:r>
                <a:rPr lang="fr-FR" sz="2400" b="1" strike="noStrike" spc="-1">
                  <a:solidFill>
                    <a:srgbClr val="000000"/>
                  </a:solidFill>
                  <a:latin typeface="Bebas Neue"/>
                </a:rPr>
                <a:t>Juillet 2018</a:t>
              </a:r>
              <a:endParaRPr lang="fr-FR" sz="2400" b="0" strike="noStrike" spc="-1">
                <a:latin typeface="Arial"/>
              </a:endParaRPr>
            </a:p>
          </p:txBody>
        </p:sp>
        <p:sp>
          <p:nvSpPr>
            <p:cNvPr id="211" name="CustomShape 10"/>
            <p:cNvSpPr/>
            <p:nvPr/>
          </p:nvSpPr>
          <p:spPr>
            <a:xfrm>
              <a:off x="7059600" y="4150440"/>
              <a:ext cx="339840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Bebas Neue"/>
                </a:rPr>
                <a:t>Enjeux stratégiques</a:t>
              </a:r>
              <a:endParaRPr lang="fr-FR" sz="2400" b="0" strike="noStrike" spc="-1">
                <a:latin typeface="Arial"/>
              </a:endParaRPr>
            </a:p>
            <a:p>
              <a:pPr algn="ctr">
                <a:lnSpc>
                  <a:spcPct val="100000"/>
                </a:lnSpc>
              </a:pPr>
              <a:r>
                <a:rPr lang="fr-FR" sz="2400" b="1" strike="noStrike" spc="-1">
                  <a:solidFill>
                    <a:srgbClr val="000000"/>
                  </a:solidFill>
                  <a:latin typeface="Bebas Neue"/>
                </a:rPr>
                <a:t>Octobre 2018</a:t>
              </a:r>
              <a:endParaRPr lang="fr-FR" sz="2400" b="0" strike="noStrike" spc="-1">
                <a:latin typeface="Arial"/>
              </a:endParaRPr>
            </a:p>
          </p:txBody>
        </p:sp>
        <p:sp>
          <p:nvSpPr>
            <p:cNvPr id="212" name="CustomShape 11"/>
            <p:cNvSpPr/>
            <p:nvPr/>
          </p:nvSpPr>
          <p:spPr>
            <a:xfrm>
              <a:off x="9567720" y="2820600"/>
              <a:ext cx="29458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Bebas Neue"/>
                </a:rPr>
                <a:t>Plan d’actions</a:t>
              </a:r>
              <a:endParaRPr lang="fr-FR" sz="2400" b="0" strike="noStrike" spc="-1">
                <a:latin typeface="Arial"/>
              </a:endParaRPr>
            </a:p>
            <a:p>
              <a:pPr algn="ctr">
                <a:lnSpc>
                  <a:spcPct val="100000"/>
                </a:lnSpc>
              </a:pPr>
              <a:r>
                <a:rPr lang="fr-FR" sz="2400" b="1" strike="noStrike" spc="-1">
                  <a:solidFill>
                    <a:srgbClr val="000000"/>
                  </a:solidFill>
                  <a:latin typeface="Bebas Neue"/>
                </a:rPr>
                <a:t>Février 2019</a:t>
              </a:r>
              <a:endParaRPr lang="fr-FR" sz="2400" b="0" strike="noStrike" spc="-1">
                <a:latin typeface="Arial"/>
              </a:endParaRPr>
            </a:p>
          </p:txBody>
        </p:sp>
        <p:sp>
          <p:nvSpPr>
            <p:cNvPr id="213" name="CustomShape 12"/>
            <p:cNvSpPr/>
            <p:nvPr/>
          </p:nvSpPr>
          <p:spPr>
            <a:xfrm rot="19909800">
              <a:off x="7457760" y="5058360"/>
              <a:ext cx="863280" cy="471960"/>
            </a:xfrm>
            <a:prstGeom prst="rightArrow">
              <a:avLst>
                <a:gd name="adj1" fmla="val 50000"/>
                <a:gd name="adj2" fmla="val 50000"/>
              </a:avLst>
            </a:prstGeom>
            <a:noFill/>
            <a:ln>
              <a:solidFill>
                <a:srgbClr val="35AD92"/>
              </a:solidFill>
            </a:ln>
          </p:spPr>
          <p:style>
            <a:lnRef idx="2">
              <a:schemeClr val="accent1">
                <a:shade val="50000"/>
              </a:schemeClr>
            </a:lnRef>
            <a:fillRef idx="1">
              <a:schemeClr val="accent1"/>
            </a:fillRef>
            <a:effectRef idx="0">
              <a:schemeClr val="accent1"/>
            </a:effectRef>
            <a:fontRef idx="minor"/>
          </p:style>
        </p:sp>
        <p:sp>
          <p:nvSpPr>
            <p:cNvPr id="214" name="CustomShape 13"/>
            <p:cNvSpPr/>
            <p:nvPr/>
          </p:nvSpPr>
          <p:spPr>
            <a:xfrm rot="19909800">
              <a:off x="5661000" y="6230880"/>
              <a:ext cx="863280" cy="471960"/>
            </a:xfrm>
            <a:prstGeom prst="rightArrow">
              <a:avLst>
                <a:gd name="adj1" fmla="val 50000"/>
                <a:gd name="adj2" fmla="val 50000"/>
              </a:avLst>
            </a:prstGeom>
            <a:noFill/>
            <a:ln>
              <a:solidFill>
                <a:srgbClr val="35AD92"/>
              </a:solidFill>
            </a:ln>
          </p:spPr>
          <p:style>
            <a:lnRef idx="2">
              <a:schemeClr val="accent1">
                <a:shade val="50000"/>
              </a:schemeClr>
            </a:lnRef>
            <a:fillRef idx="1">
              <a:schemeClr val="accent1"/>
            </a:fillRef>
            <a:effectRef idx="0">
              <a:schemeClr val="accent1"/>
            </a:effectRef>
            <a:fontRef idx="minor"/>
          </p:style>
        </p:sp>
        <p:sp>
          <p:nvSpPr>
            <p:cNvPr id="215" name="CustomShape 14"/>
            <p:cNvSpPr/>
            <p:nvPr/>
          </p:nvSpPr>
          <p:spPr>
            <a:xfrm rot="19909800">
              <a:off x="10116720" y="3770640"/>
              <a:ext cx="863280" cy="471960"/>
            </a:xfrm>
            <a:prstGeom prst="rightArrow">
              <a:avLst>
                <a:gd name="adj1" fmla="val 50000"/>
                <a:gd name="adj2" fmla="val 50000"/>
              </a:avLst>
            </a:prstGeom>
            <a:noFill/>
            <a:ln>
              <a:solidFill>
                <a:srgbClr val="35AD92"/>
              </a:solid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131361505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0" y="60120"/>
            <a:ext cx="12191760" cy="692280"/>
          </a:xfrm>
          <a:prstGeom prst="rect">
            <a:avLst/>
          </a:prstGeom>
          <a:noFill/>
          <a:ln>
            <a:noFill/>
          </a:ln>
        </p:spPr>
        <p:style>
          <a:lnRef idx="0">
            <a:scrgbClr r="0" g="0" b="0"/>
          </a:lnRef>
          <a:fillRef idx="0">
            <a:scrgbClr r="0" g="0" b="0"/>
          </a:fillRef>
          <a:effectRef idx="0">
            <a:scrgbClr r="0" g="0" b="0"/>
          </a:effectRef>
          <a:fontRef idx="minor"/>
        </p:style>
        <p:txBody>
          <a:bodyPr anchor="ctr">
            <a:noAutofit/>
          </a:bodyPr>
          <a:lstStyle/>
          <a:p>
            <a:pPr>
              <a:lnSpc>
                <a:spcPct val="90000"/>
              </a:lnSpc>
            </a:pPr>
            <a:r>
              <a:rPr lang="fr-FR" sz="3600" b="0" strike="noStrike" spc="-1">
                <a:latin typeface="Bebas Neue"/>
              </a:rPr>
              <a:t>Le PREA 2019 – 2023 : Les enjeux</a:t>
            </a:r>
            <a:endParaRPr lang="fr-FR" sz="3600" b="0" strike="noStrike" spc="-1">
              <a:latin typeface="Arial"/>
            </a:endParaRPr>
          </a:p>
        </p:txBody>
      </p:sp>
      <p:sp>
        <p:nvSpPr>
          <p:cNvPr id="220" name="Line 2"/>
          <p:cNvSpPr/>
          <p:nvPr/>
        </p:nvSpPr>
        <p:spPr>
          <a:xfrm flipV="1">
            <a:off x="0" y="752760"/>
            <a:ext cx="12191760" cy="46800"/>
          </a:xfrm>
          <a:prstGeom prst="line">
            <a:avLst/>
          </a:prstGeom>
          <a:ln w="19080">
            <a:solidFill>
              <a:schemeClr val="tx1"/>
            </a:solidFill>
          </a:ln>
        </p:spPr>
        <p:style>
          <a:lnRef idx="1">
            <a:schemeClr val="accent1"/>
          </a:lnRef>
          <a:fillRef idx="0">
            <a:schemeClr val="accent1"/>
          </a:fillRef>
          <a:effectRef idx="0">
            <a:schemeClr val="accent1"/>
          </a:effectRef>
          <a:fontRef idx="minor"/>
        </p:style>
      </p:sp>
      <p:sp>
        <p:nvSpPr>
          <p:cNvPr id="221" name="CustomShape 3"/>
          <p:cNvSpPr/>
          <p:nvPr/>
        </p:nvSpPr>
        <p:spPr>
          <a:xfrm>
            <a:off x="4338360" y="870840"/>
            <a:ext cx="3284640" cy="2924640"/>
          </a:xfrm>
          <a:prstGeom prst="ellipse">
            <a:avLst/>
          </a:prstGeom>
          <a:solidFill>
            <a:srgbClr val="96373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0" i="1" strike="noStrike" spc="-1">
                <a:solidFill>
                  <a:srgbClr val="FFFFFF"/>
                </a:solidFill>
                <a:latin typeface="Bebas Neue"/>
              </a:rPr>
              <a:t>Répondre de façon personnalisée aux besoins de formation et de services de tous les publics et de tous les usagers </a:t>
            </a:r>
            <a:endParaRPr lang="fr-FR" sz="2000" b="0" strike="noStrike" spc="-1">
              <a:latin typeface="Arial"/>
            </a:endParaRPr>
          </a:p>
        </p:txBody>
      </p:sp>
      <p:grpSp>
        <p:nvGrpSpPr>
          <p:cNvPr id="222" name="Group 4"/>
          <p:cNvGrpSpPr/>
          <p:nvPr/>
        </p:nvGrpSpPr>
        <p:grpSpPr>
          <a:xfrm>
            <a:off x="7619760" y="1599480"/>
            <a:ext cx="4030200" cy="3751560"/>
            <a:chOff x="7619760" y="1599480"/>
            <a:chExt cx="4030200" cy="3751560"/>
          </a:xfrm>
        </p:grpSpPr>
        <p:sp>
          <p:nvSpPr>
            <p:cNvPr id="223" name="CustomShape 5"/>
            <p:cNvSpPr/>
            <p:nvPr/>
          </p:nvSpPr>
          <p:spPr>
            <a:xfrm>
              <a:off x="8678520" y="2426400"/>
              <a:ext cx="2971440" cy="2924640"/>
            </a:xfrm>
            <a:prstGeom prst="ellipse">
              <a:avLst/>
            </a:prstGeom>
            <a:solidFill>
              <a:srgbClr val="77933C"/>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0" i="1" strike="noStrike" spc="-1">
                  <a:solidFill>
                    <a:srgbClr val="FFFFFF"/>
                  </a:solidFill>
                  <a:latin typeface="Bebas Neue"/>
                </a:rPr>
                <a:t>Renforcer</a:t>
              </a:r>
              <a:r>
                <a:rPr lang="fr-FR" sz="2400" b="0" i="1" strike="noStrike" spc="-1">
                  <a:solidFill>
                    <a:srgbClr val="FFFFFF"/>
                  </a:solidFill>
                  <a:latin typeface="Bebas Neue"/>
                </a:rPr>
                <a:t> </a:t>
              </a:r>
              <a:r>
                <a:rPr lang="fr-FR" sz="2000" b="0" i="1" strike="noStrike" spc="-1">
                  <a:solidFill>
                    <a:srgbClr val="FFFFFF"/>
                  </a:solidFill>
                  <a:latin typeface="Bebas Neue"/>
                </a:rPr>
                <a:t>l’attractivité de l’enseignement agricole</a:t>
              </a:r>
              <a:r>
                <a:rPr lang="fr-FR" sz="2400" b="0" i="1" strike="noStrike" spc="-1">
                  <a:solidFill>
                    <a:srgbClr val="FFFFFF"/>
                  </a:solidFill>
                  <a:latin typeface="Bebas Neue"/>
                </a:rPr>
                <a:t> </a:t>
              </a:r>
              <a:endParaRPr lang="fr-FR" sz="2400" b="0" strike="noStrike" spc="-1">
                <a:latin typeface="Arial"/>
              </a:endParaRPr>
            </a:p>
          </p:txBody>
        </p:sp>
        <p:sp>
          <p:nvSpPr>
            <p:cNvPr id="224" name="CustomShape 6"/>
            <p:cNvSpPr/>
            <p:nvPr/>
          </p:nvSpPr>
          <p:spPr>
            <a:xfrm rot="1213200">
              <a:off x="7738560" y="1835640"/>
              <a:ext cx="1539720" cy="961920"/>
            </a:xfrm>
            <a:prstGeom prst="leftRightArrow">
              <a:avLst>
                <a:gd name="adj1" fmla="val 50000"/>
                <a:gd name="adj2" fmla="val 50000"/>
              </a:avLst>
            </a:prstGeom>
            <a:solidFill>
              <a:srgbClr val="35AD92"/>
            </a:solidFill>
            <a:ln>
              <a:solidFill>
                <a:srgbClr val="35AD92"/>
              </a:solidFill>
            </a:ln>
          </p:spPr>
          <p:style>
            <a:lnRef idx="2">
              <a:schemeClr val="accent1">
                <a:shade val="50000"/>
              </a:schemeClr>
            </a:lnRef>
            <a:fillRef idx="1">
              <a:schemeClr val="accent1"/>
            </a:fillRef>
            <a:effectRef idx="0">
              <a:schemeClr val="accent1"/>
            </a:effectRef>
            <a:fontRef idx="minor"/>
          </p:style>
        </p:sp>
      </p:grpSp>
      <p:grpSp>
        <p:nvGrpSpPr>
          <p:cNvPr id="225" name="Group 7"/>
          <p:cNvGrpSpPr/>
          <p:nvPr/>
        </p:nvGrpSpPr>
        <p:grpSpPr>
          <a:xfrm>
            <a:off x="466200" y="1521720"/>
            <a:ext cx="4080240" cy="4440240"/>
            <a:chOff x="466200" y="1521720"/>
            <a:chExt cx="4080240" cy="4440240"/>
          </a:xfrm>
        </p:grpSpPr>
        <p:sp>
          <p:nvSpPr>
            <p:cNvPr id="226" name="CustomShape 8"/>
            <p:cNvSpPr/>
            <p:nvPr/>
          </p:nvSpPr>
          <p:spPr>
            <a:xfrm>
              <a:off x="466200" y="2319480"/>
              <a:ext cx="2971440" cy="2924640"/>
            </a:xfrm>
            <a:prstGeom prst="ellipse">
              <a:avLst/>
            </a:prstGeom>
            <a:solidFill>
              <a:srgbClr val="56799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0" i="1" strike="noStrike" spc="-1">
                  <a:solidFill>
                    <a:srgbClr val="FFFFFF"/>
                  </a:solidFill>
                  <a:latin typeface="Bebas Neue"/>
                </a:rPr>
                <a:t>Renforcer l’employabilité, l’insertion professionnelle et sociale des apprenants</a:t>
              </a:r>
              <a:endParaRPr lang="fr-FR" sz="2000" b="0" strike="noStrike" spc="-1">
                <a:latin typeface="Arial"/>
              </a:endParaRPr>
            </a:p>
          </p:txBody>
        </p:sp>
        <p:sp>
          <p:nvSpPr>
            <p:cNvPr id="227" name="CustomShape 9"/>
            <p:cNvSpPr/>
            <p:nvPr/>
          </p:nvSpPr>
          <p:spPr>
            <a:xfrm rot="1213200">
              <a:off x="2887920" y="4763160"/>
              <a:ext cx="1539720" cy="961920"/>
            </a:xfrm>
            <a:prstGeom prst="leftRightArrow">
              <a:avLst>
                <a:gd name="adj1" fmla="val 50000"/>
                <a:gd name="adj2" fmla="val 50000"/>
              </a:avLst>
            </a:prstGeom>
            <a:solidFill>
              <a:srgbClr val="35AD92"/>
            </a:solidFill>
            <a:ln>
              <a:solidFill>
                <a:srgbClr val="35AD92"/>
              </a:solidFill>
            </a:ln>
          </p:spPr>
          <p:style>
            <a:lnRef idx="2">
              <a:schemeClr val="accent1">
                <a:shade val="50000"/>
              </a:schemeClr>
            </a:lnRef>
            <a:fillRef idx="1">
              <a:schemeClr val="accent1"/>
            </a:fillRef>
            <a:effectRef idx="0">
              <a:schemeClr val="accent1"/>
            </a:effectRef>
            <a:fontRef idx="minor"/>
          </p:style>
        </p:sp>
        <p:sp>
          <p:nvSpPr>
            <p:cNvPr id="228" name="CustomShape 10"/>
            <p:cNvSpPr/>
            <p:nvPr/>
          </p:nvSpPr>
          <p:spPr>
            <a:xfrm rot="20461200">
              <a:off x="2883600" y="1745640"/>
              <a:ext cx="1539720" cy="961920"/>
            </a:xfrm>
            <a:prstGeom prst="leftRightArrow">
              <a:avLst>
                <a:gd name="adj1" fmla="val 50000"/>
                <a:gd name="adj2" fmla="val 50000"/>
              </a:avLst>
            </a:prstGeom>
            <a:solidFill>
              <a:srgbClr val="35AD92"/>
            </a:solidFill>
            <a:ln>
              <a:solidFill>
                <a:srgbClr val="35AD92"/>
              </a:solidFill>
            </a:ln>
          </p:spPr>
          <p:style>
            <a:lnRef idx="2">
              <a:schemeClr val="accent1">
                <a:shade val="50000"/>
              </a:schemeClr>
            </a:lnRef>
            <a:fillRef idx="1">
              <a:schemeClr val="accent1"/>
            </a:fillRef>
            <a:effectRef idx="0">
              <a:schemeClr val="accent1"/>
            </a:effectRef>
            <a:fontRef idx="minor"/>
          </p:style>
        </p:sp>
      </p:grpSp>
      <p:grpSp>
        <p:nvGrpSpPr>
          <p:cNvPr id="229" name="Group 11"/>
          <p:cNvGrpSpPr/>
          <p:nvPr/>
        </p:nvGrpSpPr>
        <p:grpSpPr>
          <a:xfrm>
            <a:off x="4397400" y="4124880"/>
            <a:ext cx="4969440" cy="2924640"/>
            <a:chOff x="4397400" y="4124880"/>
            <a:chExt cx="4969440" cy="2924640"/>
          </a:xfrm>
        </p:grpSpPr>
        <p:sp>
          <p:nvSpPr>
            <p:cNvPr id="230" name="CustomShape 12"/>
            <p:cNvSpPr/>
            <p:nvPr/>
          </p:nvSpPr>
          <p:spPr>
            <a:xfrm>
              <a:off x="4397400" y="4124880"/>
              <a:ext cx="3225960" cy="2924640"/>
            </a:xfrm>
            <a:prstGeom prst="ellipse">
              <a:avLst/>
            </a:prstGeom>
            <a:solidFill>
              <a:srgbClr val="E36C0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0" i="1" strike="noStrike" spc="-1">
                  <a:solidFill>
                    <a:srgbClr val="FFFFFF"/>
                  </a:solidFill>
                  <a:latin typeface="Bebas Neue"/>
                </a:rPr>
                <a:t>Accompagner la transition agroécologique et le développement durable des entreprises, des territoires et de la ruralité</a:t>
              </a:r>
              <a:endParaRPr lang="fr-FR" sz="2000" b="0" strike="noStrike" spc="-1">
                <a:latin typeface="Arial"/>
              </a:endParaRPr>
            </a:p>
          </p:txBody>
        </p:sp>
        <p:sp>
          <p:nvSpPr>
            <p:cNvPr id="231" name="CustomShape 13"/>
            <p:cNvSpPr/>
            <p:nvPr/>
          </p:nvSpPr>
          <p:spPr>
            <a:xfrm rot="20461200">
              <a:off x="7712280" y="4941000"/>
              <a:ext cx="1539720" cy="961920"/>
            </a:xfrm>
            <a:prstGeom prst="leftRightArrow">
              <a:avLst>
                <a:gd name="adj1" fmla="val 50000"/>
                <a:gd name="adj2" fmla="val 50000"/>
              </a:avLst>
            </a:prstGeom>
            <a:solidFill>
              <a:srgbClr val="35AD92"/>
            </a:solidFill>
            <a:ln>
              <a:solidFill>
                <a:srgbClr val="35AD92"/>
              </a:solid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30687568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443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black">
                  <a:lumMod val="85000"/>
                  <a:lumOff val="15000"/>
                </a:prstClr>
              </a:solidFill>
              <a:latin typeface="Calibri" panose="020F0502020204030204"/>
            </a:endParaRPr>
          </a:p>
        </p:txBody>
      </p:sp>
      <p:sp>
        <p:nvSpPr>
          <p:cNvPr id="11" name="Rectangle 3"/>
          <p:cNvSpPr>
            <a:spLocks/>
          </p:cNvSpPr>
          <p:nvPr/>
        </p:nvSpPr>
        <p:spPr bwMode="auto">
          <a:xfrm>
            <a:off x="3522976" y="3262738"/>
            <a:ext cx="5195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14377">
              <a:lnSpc>
                <a:spcPct val="70000"/>
              </a:lnSpc>
            </a:pPr>
            <a:r>
              <a:rPr lang="fr-FR" sz="5600" dirty="0" smtClean="0">
                <a:solidFill>
                  <a:srgbClr val="FFFFFF"/>
                </a:solidFill>
                <a:latin typeface="Bebas Neue" charset="0"/>
                <a:ea typeface="ＭＳ Ｐゴシック" charset="0"/>
                <a:cs typeface="Bebas Neue" charset="0"/>
                <a:sym typeface="Bebas Neue" charset="0"/>
              </a:rPr>
              <a:t>Le Quoi ?</a:t>
            </a:r>
          </a:p>
        </p:txBody>
      </p:sp>
      <p:grpSp>
        <p:nvGrpSpPr>
          <p:cNvPr id="12" name="Group 11"/>
          <p:cNvGrpSpPr/>
          <p:nvPr/>
        </p:nvGrpSpPr>
        <p:grpSpPr>
          <a:xfrm>
            <a:off x="3142594" y="3258408"/>
            <a:ext cx="5801710"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sz="9600" dirty="0">
              <a:solidFill>
                <a:prstClr val="white"/>
              </a:solidFill>
              <a:latin typeface="Sosa" pitchFamily="2" charset="0"/>
            </a:endParaRPr>
          </a:p>
          <a:p>
            <a:pPr algn="ctr" defTabSz="914377"/>
            <a:endParaRPr lang="en-US" sz="9600" dirty="0">
              <a:solidFill>
                <a:prstClr val="white"/>
              </a:solidFill>
              <a:latin typeface="Sosa" pitchFamily="2" charset="0"/>
            </a:endParaRPr>
          </a:p>
        </p:txBody>
      </p:sp>
    </p:spTree>
    <p:extLst>
      <p:ext uri="{BB962C8B-B14F-4D97-AF65-F5344CB8AC3E}">
        <p14:creationId xmlns:p14="http://schemas.microsoft.com/office/powerpoint/2010/main" val="14629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9" name="Rectangle 8"/>
          <p:cNvSpPr/>
          <p:nvPr/>
        </p:nvSpPr>
        <p:spPr>
          <a:xfrm>
            <a:off x="0" y="13699"/>
            <a:ext cx="12192000" cy="68443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black">
                  <a:lumMod val="85000"/>
                  <a:lumOff val="15000"/>
                </a:prstClr>
              </a:solidFill>
              <a:latin typeface="Calibri" panose="020F0502020204030204"/>
            </a:endParaRPr>
          </a:p>
        </p:txBody>
      </p:sp>
      <p:sp>
        <p:nvSpPr>
          <p:cNvPr id="11" name="Rectangle 3"/>
          <p:cNvSpPr>
            <a:spLocks/>
          </p:cNvSpPr>
          <p:nvPr/>
        </p:nvSpPr>
        <p:spPr bwMode="auto">
          <a:xfrm>
            <a:off x="2434970" y="3060078"/>
            <a:ext cx="706040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14377">
              <a:lnSpc>
                <a:spcPct val="70000"/>
              </a:lnSpc>
            </a:pPr>
            <a:r>
              <a:rPr lang="fr-FR" sz="5600" dirty="0" smtClean="0">
                <a:solidFill>
                  <a:srgbClr val="FFFFFF"/>
                </a:solidFill>
                <a:latin typeface="Bebas Neue" charset="0"/>
                <a:ea typeface="ＭＳ Ｐゴシック" charset="0"/>
                <a:cs typeface="Bebas Neue" charset="0"/>
                <a:sym typeface="Bebas Neue" charset="0"/>
              </a:rPr>
              <a:t>La stratégie régionale</a:t>
            </a:r>
          </a:p>
        </p:txBody>
      </p:sp>
      <p:grpSp>
        <p:nvGrpSpPr>
          <p:cNvPr id="12" name="Group 11"/>
          <p:cNvGrpSpPr/>
          <p:nvPr/>
        </p:nvGrpSpPr>
        <p:grpSpPr>
          <a:xfrm>
            <a:off x="2600325" y="2914244"/>
            <a:ext cx="6615113"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sz="9600" dirty="0">
              <a:solidFill>
                <a:prstClr val="white"/>
              </a:solidFill>
              <a:latin typeface="Sosa" pitchFamily="2" charset="0"/>
            </a:endParaRPr>
          </a:p>
          <a:p>
            <a:pPr algn="ctr" defTabSz="914377"/>
            <a:endParaRPr lang="en-US" sz="9600" dirty="0">
              <a:solidFill>
                <a:prstClr val="white"/>
              </a:solidFill>
              <a:latin typeface="Sosa" pitchFamily="2" charset="0"/>
            </a:endParaRPr>
          </a:p>
        </p:txBody>
      </p:sp>
    </p:spTree>
    <p:extLst>
      <p:ext uri="{BB962C8B-B14F-4D97-AF65-F5344CB8AC3E}">
        <p14:creationId xmlns:p14="http://schemas.microsoft.com/office/powerpoint/2010/main" val="42009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6" name="TextBox 75"/>
          <p:cNvSpPr txBox="1"/>
          <p:nvPr/>
        </p:nvSpPr>
        <p:spPr>
          <a:xfrm>
            <a:off x="4714358" y="209286"/>
            <a:ext cx="2942088" cy="1415772"/>
          </a:xfrm>
          <a:prstGeom prst="rect">
            <a:avLst/>
          </a:prstGeom>
          <a:noFill/>
        </p:spPr>
        <p:txBody>
          <a:bodyPr wrap="none" rtlCol="0">
            <a:spAutoFit/>
          </a:bodyPr>
          <a:lstStyle/>
          <a:p>
            <a:pPr algn="ctr" defTabSz="914377"/>
            <a:r>
              <a:rPr lang="fr-FR" sz="3200" b="1" dirty="0" smtClean="0">
                <a:solidFill>
                  <a:srgbClr val="ED423A"/>
                </a:solidFill>
                <a:latin typeface="Calibri" panose="020F0502020204030204"/>
                <a:ea typeface="Open Sans" panose="020B0606030504020204" pitchFamily="34" charset="0"/>
                <a:cs typeface="Open Sans" panose="020B0606030504020204" pitchFamily="34" charset="0"/>
              </a:rPr>
              <a:t>Quel contexte ? </a:t>
            </a:r>
            <a:endParaRPr lang="en-US" sz="3200" b="1" dirty="0">
              <a:solidFill>
                <a:srgbClr val="ED423A"/>
              </a:solidFill>
              <a:latin typeface="Calibri" panose="020F0502020204030204"/>
              <a:ea typeface="Open Sans" panose="020B0606030504020204" pitchFamily="34" charset="0"/>
              <a:cs typeface="Open Sans" panose="020B0606030504020204" pitchFamily="34" charset="0"/>
            </a:endParaRPr>
          </a:p>
          <a:p>
            <a:pPr algn="ctr" defTabSz="914377"/>
            <a:r>
              <a:rPr lang="fr-FR" sz="5400" dirty="0" smtClean="0">
                <a:latin typeface="Raleway" panose="020B0503030101060003" pitchFamily="34" charset="0"/>
              </a:rPr>
              <a:t>Quels enjeux</a:t>
            </a:r>
            <a:endParaRPr lang="en-US" sz="5400" dirty="0">
              <a:latin typeface="Raleway" panose="020B0503030101060003" pitchFamily="34" charset="0"/>
            </a:endParaRPr>
          </a:p>
        </p:txBody>
      </p:sp>
      <p:cxnSp>
        <p:nvCxnSpPr>
          <p:cNvPr id="3" name="Straight Connector 2"/>
          <p:cNvCxnSpPr/>
          <p:nvPr/>
        </p:nvCxnSpPr>
        <p:spPr>
          <a:xfrm>
            <a:off x="3883772" y="1774088"/>
            <a:ext cx="45206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1" name="Group 4"/>
          <p:cNvGrpSpPr>
            <a:grpSpLocks noChangeAspect="1"/>
          </p:cNvGrpSpPr>
          <p:nvPr/>
        </p:nvGrpSpPr>
        <p:grpSpPr bwMode="auto">
          <a:xfrm>
            <a:off x="4081901" y="2175282"/>
            <a:ext cx="4108864" cy="4781023"/>
            <a:chOff x="1727" y="29"/>
            <a:chExt cx="2219" cy="2582"/>
          </a:xfrm>
        </p:grpSpPr>
        <p:sp>
          <p:nvSpPr>
            <p:cNvPr id="22" name="Freeform 5"/>
            <p:cNvSpPr>
              <a:spLocks noEditPoints="1"/>
            </p:cNvSpPr>
            <p:nvPr/>
          </p:nvSpPr>
          <p:spPr bwMode="auto">
            <a:xfrm>
              <a:off x="1727" y="29"/>
              <a:ext cx="1136" cy="2582"/>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3" name="Freeform 7"/>
            <p:cNvSpPr>
              <a:spLocks noEditPoints="1"/>
            </p:cNvSpPr>
            <p:nvPr/>
          </p:nvSpPr>
          <p:spPr bwMode="auto">
            <a:xfrm>
              <a:off x="1727" y="889"/>
              <a:ext cx="1029" cy="1716"/>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4" name="Freeform 23"/>
            <p:cNvSpPr>
              <a:spLocks noEditPoints="1"/>
            </p:cNvSpPr>
            <p:nvPr/>
          </p:nvSpPr>
          <p:spPr bwMode="auto">
            <a:xfrm>
              <a:off x="1727" y="1735"/>
              <a:ext cx="928" cy="873"/>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7" name="Freeform 11"/>
            <p:cNvSpPr>
              <a:spLocks noEditPoints="1"/>
            </p:cNvSpPr>
            <p:nvPr/>
          </p:nvSpPr>
          <p:spPr bwMode="auto">
            <a:xfrm>
              <a:off x="2906" y="472"/>
              <a:ext cx="1040" cy="2133"/>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0" name="Freeform 13"/>
            <p:cNvSpPr>
              <a:spLocks noEditPoints="1"/>
            </p:cNvSpPr>
            <p:nvPr/>
          </p:nvSpPr>
          <p:spPr bwMode="auto">
            <a:xfrm>
              <a:off x="3011" y="1320"/>
              <a:ext cx="928" cy="1281"/>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grpSp>
      <p:sp>
        <p:nvSpPr>
          <p:cNvPr id="31" name="Oval 30"/>
          <p:cNvSpPr/>
          <p:nvPr/>
        </p:nvSpPr>
        <p:spPr>
          <a:xfrm>
            <a:off x="4231336" y="2293281"/>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8BC145"/>
                </a:solidFill>
                <a:latin typeface="Sosa" pitchFamily="2" charset="0"/>
              </a:rPr>
              <a:t>1</a:t>
            </a:r>
            <a:endParaRPr lang="en-US" sz="3200" dirty="0">
              <a:solidFill>
                <a:srgbClr val="8BC145"/>
              </a:solidFill>
              <a:latin typeface="Sosa" pitchFamily="2" charset="0"/>
            </a:endParaRPr>
          </a:p>
        </p:txBody>
      </p:sp>
      <p:sp>
        <p:nvSpPr>
          <p:cNvPr id="32" name="Oval 31"/>
          <p:cNvSpPr/>
          <p:nvPr/>
        </p:nvSpPr>
        <p:spPr>
          <a:xfrm>
            <a:off x="4231336" y="3903211"/>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1D9A78"/>
                </a:solidFill>
                <a:latin typeface="Sosa" pitchFamily="2" charset="0"/>
              </a:rPr>
              <a:t>2</a:t>
            </a:r>
            <a:endParaRPr lang="en-US" sz="3200" dirty="0">
              <a:solidFill>
                <a:srgbClr val="1D9A78"/>
              </a:solidFill>
              <a:latin typeface="Sosa" pitchFamily="2" charset="0"/>
            </a:endParaRPr>
          </a:p>
        </p:txBody>
      </p:sp>
      <p:sp>
        <p:nvSpPr>
          <p:cNvPr id="33" name="Oval 32"/>
          <p:cNvSpPr/>
          <p:nvPr/>
        </p:nvSpPr>
        <p:spPr>
          <a:xfrm>
            <a:off x="4231336" y="5449675"/>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1D6FA9"/>
                </a:solidFill>
                <a:latin typeface="Sosa" pitchFamily="2" charset="0"/>
              </a:rPr>
              <a:t>3</a:t>
            </a:r>
            <a:endParaRPr lang="en-US" sz="3200" dirty="0">
              <a:solidFill>
                <a:srgbClr val="1D6FA9"/>
              </a:solidFill>
              <a:latin typeface="Sosa" pitchFamily="2" charset="0"/>
            </a:endParaRPr>
          </a:p>
        </p:txBody>
      </p:sp>
      <p:sp>
        <p:nvSpPr>
          <p:cNvPr id="34" name="Oval 33"/>
          <p:cNvSpPr/>
          <p:nvPr/>
        </p:nvSpPr>
        <p:spPr>
          <a:xfrm>
            <a:off x="7721513" y="3099493"/>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F19D19"/>
                </a:solidFill>
                <a:latin typeface="Sosa" pitchFamily="2" charset="0"/>
              </a:rPr>
              <a:t>4</a:t>
            </a:r>
            <a:endParaRPr lang="en-US" sz="3200" dirty="0">
              <a:solidFill>
                <a:srgbClr val="F19D19"/>
              </a:solidFill>
              <a:latin typeface="Sosa" pitchFamily="2" charset="0"/>
            </a:endParaRPr>
          </a:p>
        </p:txBody>
      </p:sp>
      <p:sp>
        <p:nvSpPr>
          <p:cNvPr id="35" name="Oval 34"/>
          <p:cNvSpPr/>
          <p:nvPr/>
        </p:nvSpPr>
        <p:spPr>
          <a:xfrm>
            <a:off x="7721512" y="4710946"/>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C00000"/>
                </a:solidFill>
                <a:latin typeface="Sosa" pitchFamily="2" charset="0"/>
              </a:rPr>
              <a:t>5</a:t>
            </a:r>
            <a:endParaRPr lang="en-US" sz="3200" dirty="0">
              <a:solidFill>
                <a:srgbClr val="C00000"/>
              </a:solidFill>
              <a:latin typeface="Sosa" pitchFamily="2" charset="0"/>
            </a:endParaRPr>
          </a:p>
        </p:txBody>
      </p:sp>
      <p:sp>
        <p:nvSpPr>
          <p:cNvPr id="36" name="Content Placeholder 2"/>
          <p:cNvSpPr txBox="1">
            <a:spLocks/>
          </p:cNvSpPr>
          <p:nvPr/>
        </p:nvSpPr>
        <p:spPr>
          <a:xfrm>
            <a:off x="8344709" y="2557770"/>
            <a:ext cx="3632432" cy="1226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rgbClr val="F19D19"/>
                </a:solidFill>
                <a:latin typeface="Calibri" panose="020F0502020204030204"/>
              </a:rPr>
              <a:t>Nouvelle organisation de la collecte de la contribution à l’apprentissage</a:t>
            </a:r>
          </a:p>
          <a:p>
            <a:pPr marL="0" indent="0" defTabSz="1219170">
              <a:buNone/>
            </a:pPr>
            <a:r>
              <a:rPr lang="fr-FR" sz="1800" b="1" dirty="0" smtClean="0">
                <a:solidFill>
                  <a:srgbClr val="F19D19"/>
                </a:solidFill>
                <a:latin typeface="Calibri" panose="020F0502020204030204"/>
              </a:rPr>
              <a:t>Nouveau financement et nouvelle organisation pour les CFA</a:t>
            </a:r>
            <a:endParaRPr lang="en-US" sz="1800" dirty="0">
              <a:solidFill>
                <a:srgbClr val="F19D19"/>
              </a:solidFill>
              <a:latin typeface="Calibri" panose="020F0502020204030204"/>
            </a:endParaRPr>
          </a:p>
        </p:txBody>
      </p:sp>
      <p:sp>
        <p:nvSpPr>
          <p:cNvPr id="37" name="Content Placeholder 2"/>
          <p:cNvSpPr txBox="1">
            <a:spLocks/>
          </p:cNvSpPr>
          <p:nvPr/>
        </p:nvSpPr>
        <p:spPr>
          <a:xfrm>
            <a:off x="8344709" y="4318282"/>
            <a:ext cx="3764667" cy="1683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rgbClr val="C00000"/>
                </a:solidFill>
                <a:latin typeface="Calibri" panose="020F0502020204030204"/>
              </a:rPr>
              <a:t>Un pilotage de la formation professionnelle par les branches professionnelles</a:t>
            </a:r>
          </a:p>
          <a:p>
            <a:pPr marL="0" indent="0" defTabSz="1219170">
              <a:buNone/>
            </a:pPr>
            <a:r>
              <a:rPr lang="fr-FR" sz="1800" b="1" dirty="0" smtClean="0">
                <a:solidFill>
                  <a:srgbClr val="C00000"/>
                </a:solidFill>
                <a:latin typeface="Calibri" panose="020F0502020204030204"/>
              </a:rPr>
              <a:t>L’information des métiers pilotée par le CR</a:t>
            </a:r>
            <a:endParaRPr lang="en-US" sz="1800" dirty="0">
              <a:solidFill>
                <a:srgbClr val="C00000"/>
              </a:solidFill>
              <a:latin typeface="Calibri" panose="020F0502020204030204"/>
            </a:endParaRPr>
          </a:p>
        </p:txBody>
      </p:sp>
      <p:sp>
        <p:nvSpPr>
          <p:cNvPr id="38" name="Content Placeholder 2"/>
          <p:cNvSpPr txBox="1">
            <a:spLocks/>
          </p:cNvSpPr>
          <p:nvPr/>
        </p:nvSpPr>
        <p:spPr>
          <a:xfrm>
            <a:off x="80666" y="2012521"/>
            <a:ext cx="3847291" cy="9800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8BC145"/>
                </a:solidFill>
                <a:latin typeface="Calibri" panose="020F0502020204030204"/>
              </a:rPr>
              <a:t>Faire monter en compétences les salariés des entreprises.</a:t>
            </a:r>
          </a:p>
          <a:p>
            <a:pPr marL="0" indent="0" algn="r" defTabSz="1219170">
              <a:buNone/>
            </a:pPr>
            <a:r>
              <a:rPr lang="fr-FR" sz="1800" b="1" dirty="0" smtClean="0">
                <a:solidFill>
                  <a:schemeClr val="tx1"/>
                </a:solidFill>
                <a:latin typeface="Calibri" panose="020F0502020204030204"/>
              </a:rPr>
              <a:t>Notamment les – de 50</a:t>
            </a:r>
            <a:r>
              <a:rPr lang="fr-FR" sz="1600" b="1" dirty="0" smtClean="0">
                <a:solidFill>
                  <a:prstClr val="white">
                    <a:lumMod val="65000"/>
                  </a:prstClr>
                </a:solidFill>
                <a:latin typeface="Calibri" panose="020F0502020204030204"/>
              </a:rPr>
              <a:t> </a:t>
            </a:r>
            <a:r>
              <a:rPr lang="fr-FR" sz="1100" b="1" dirty="0" smtClean="0">
                <a:solidFill>
                  <a:prstClr val="white">
                    <a:lumMod val="65000"/>
                  </a:prstClr>
                </a:solidFill>
                <a:latin typeface="Calibri" panose="020F0502020204030204"/>
              </a:rPr>
              <a:t>.</a:t>
            </a:r>
            <a:endParaRPr lang="en-US" sz="1100" dirty="0">
              <a:solidFill>
                <a:prstClr val="white">
                  <a:lumMod val="65000"/>
                </a:prstClr>
              </a:solidFill>
              <a:latin typeface="Calibri" panose="020F0502020204030204"/>
            </a:endParaRPr>
          </a:p>
        </p:txBody>
      </p:sp>
      <p:sp>
        <p:nvSpPr>
          <p:cNvPr id="39" name="Content Placeholder 2"/>
          <p:cNvSpPr txBox="1">
            <a:spLocks/>
          </p:cNvSpPr>
          <p:nvPr/>
        </p:nvSpPr>
        <p:spPr>
          <a:xfrm>
            <a:off x="250701" y="3470893"/>
            <a:ext cx="3653670" cy="1162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1D9A78"/>
                </a:solidFill>
                <a:latin typeface="Calibri" panose="020F0502020204030204"/>
              </a:rPr>
              <a:t>Ramener les décrocheurs et les personnes sans qualification vers le marché de l’emploi.</a:t>
            </a:r>
          </a:p>
          <a:p>
            <a:pPr marL="0" indent="0" algn="r" defTabSz="1219170">
              <a:buNone/>
            </a:pPr>
            <a:r>
              <a:rPr lang="fr-FR" sz="1800" b="1" dirty="0" smtClean="0">
                <a:solidFill>
                  <a:schemeClr val="tx1"/>
                </a:solidFill>
                <a:latin typeface="Calibri" panose="020F0502020204030204"/>
              </a:rPr>
              <a:t>3 millions de personnes</a:t>
            </a:r>
            <a:endParaRPr lang="en-US" sz="1800" dirty="0">
              <a:solidFill>
                <a:schemeClr val="tx1"/>
              </a:solidFill>
              <a:latin typeface="Calibri" panose="020F0502020204030204"/>
            </a:endParaRPr>
          </a:p>
        </p:txBody>
      </p:sp>
      <p:sp>
        <p:nvSpPr>
          <p:cNvPr id="40" name="Content Placeholder 2"/>
          <p:cNvSpPr txBox="1">
            <a:spLocks/>
          </p:cNvSpPr>
          <p:nvPr/>
        </p:nvSpPr>
        <p:spPr>
          <a:xfrm>
            <a:off x="46045" y="5105152"/>
            <a:ext cx="3837727" cy="1479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1D6FA9"/>
                </a:solidFill>
                <a:latin typeface="Calibri" panose="020F0502020204030204"/>
              </a:rPr>
              <a:t>Être accompagné dans sa reconversion professionnelle.</a:t>
            </a:r>
          </a:p>
          <a:p>
            <a:pPr marL="0" indent="0" algn="r" defTabSz="1219170">
              <a:buNone/>
            </a:pPr>
            <a:r>
              <a:rPr lang="fr-FR" sz="1800" b="1" dirty="0" smtClean="0">
                <a:solidFill>
                  <a:schemeClr val="tx1"/>
                </a:solidFill>
                <a:latin typeface="Calibri" panose="020F0502020204030204"/>
              </a:rPr>
              <a:t> Le CPF monétisé, le Pro-A, le CPF de transition et le Conseil en évolution professionnelle</a:t>
            </a:r>
            <a:r>
              <a:rPr lang="fr-FR" sz="1600" b="1" dirty="0" smtClean="0">
                <a:solidFill>
                  <a:prstClr val="white">
                    <a:lumMod val="65000"/>
                  </a:prstClr>
                </a:solidFill>
                <a:latin typeface="Calibri" panose="020F0502020204030204"/>
              </a:rPr>
              <a:t> </a:t>
            </a:r>
            <a:endParaRPr lang="en-US" sz="1600" dirty="0">
              <a:solidFill>
                <a:prstClr val="white">
                  <a:lumMod val="65000"/>
                </a:prstClr>
              </a:solidFill>
              <a:latin typeface="Calibri" panose="020F0502020204030204"/>
            </a:endParaRPr>
          </a:p>
        </p:txBody>
      </p:sp>
    </p:spTree>
    <p:extLst>
      <p:ext uri="{BB962C8B-B14F-4D97-AF65-F5344CB8AC3E}">
        <p14:creationId xmlns:p14="http://schemas.microsoft.com/office/powerpoint/2010/main" val="24149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26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31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6544" y="-13001"/>
            <a:ext cx="12192000" cy="68710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11" name="Rectangle 3"/>
          <p:cNvSpPr>
            <a:spLocks/>
          </p:cNvSpPr>
          <p:nvPr/>
        </p:nvSpPr>
        <p:spPr bwMode="auto">
          <a:xfrm>
            <a:off x="3624180" y="3311056"/>
            <a:ext cx="5195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377" rtl="0" eaLnBrk="1" fontAlgn="auto" latinLnBrk="0" hangingPunct="1">
              <a:lnSpc>
                <a:spcPct val="70000"/>
              </a:lnSpc>
              <a:spcBef>
                <a:spcPts val="0"/>
              </a:spcBef>
              <a:spcAft>
                <a:spcPts val="0"/>
              </a:spcAft>
              <a:buClrTx/>
              <a:buSzTx/>
              <a:buFontTx/>
              <a:buNone/>
              <a:tabLst/>
              <a:defRPr/>
            </a:pPr>
            <a:r>
              <a:rPr kumimoji="0" lang="fr-FR" sz="5600" b="0" i="0" u="none" strike="noStrike" kern="1200" cap="none" spc="0" normalizeH="0" baseline="0" noProof="0" dirty="0" smtClean="0">
                <a:ln>
                  <a:noFill/>
                </a:ln>
                <a:solidFill>
                  <a:srgbClr val="FFFFFF"/>
                </a:solidFill>
                <a:effectLst/>
                <a:uLnTx/>
                <a:uFillTx/>
                <a:latin typeface="Bebas Neue" charset="0"/>
                <a:ea typeface="ＭＳ Ｐゴシック" charset="0"/>
                <a:cs typeface="Bebas Neue" charset="0"/>
                <a:sym typeface="Bebas Neue" charset="0"/>
              </a:rPr>
              <a:t>Qui et objectifs</a:t>
            </a:r>
          </a:p>
        </p:txBody>
      </p:sp>
      <p:grpSp>
        <p:nvGrpSpPr>
          <p:cNvPr id="12" name="Group 11"/>
          <p:cNvGrpSpPr/>
          <p:nvPr/>
        </p:nvGrpSpPr>
        <p:grpSpPr>
          <a:xfrm>
            <a:off x="3624180" y="3205713"/>
            <a:ext cx="5195888"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9600" b="0" i="0" u="none" strike="noStrike" kern="1200" cap="none" spc="0" normalizeH="0" baseline="0" noProof="0" dirty="0">
              <a:ln>
                <a:noFill/>
              </a:ln>
              <a:solidFill>
                <a:prstClr val="white"/>
              </a:solidFill>
              <a:effectLst/>
              <a:uLnTx/>
              <a:uFillTx/>
              <a:latin typeface="Sosa" pitchFamily="2"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dirty="0">
              <a:ln>
                <a:noFill/>
              </a:ln>
              <a:solidFill>
                <a:prstClr val="white"/>
              </a:solidFill>
              <a:effectLst/>
              <a:uLnTx/>
              <a:uFillTx/>
              <a:latin typeface="Sosa" pitchFamily="2" charset="0"/>
              <a:ea typeface="+mn-ea"/>
              <a:cs typeface="+mn-cs"/>
            </a:endParaRPr>
          </a:p>
        </p:txBody>
      </p:sp>
    </p:spTree>
    <p:extLst>
      <p:ext uri="{BB962C8B-B14F-4D97-AF65-F5344CB8AC3E}">
        <p14:creationId xmlns:p14="http://schemas.microsoft.com/office/powerpoint/2010/main" val="30763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6657"/>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9" name="Group 4"/>
          <p:cNvGrpSpPr>
            <a:grpSpLocks noChangeAspect="1"/>
          </p:cNvGrpSpPr>
          <p:nvPr/>
        </p:nvGrpSpPr>
        <p:grpSpPr bwMode="auto">
          <a:xfrm flipV="1">
            <a:off x="4040437" y="0"/>
            <a:ext cx="4108864" cy="4781023"/>
            <a:chOff x="1727" y="29"/>
            <a:chExt cx="2219" cy="2582"/>
          </a:xfrm>
        </p:grpSpPr>
        <p:sp>
          <p:nvSpPr>
            <p:cNvPr id="10" name="Freeform 5"/>
            <p:cNvSpPr>
              <a:spLocks noEditPoints="1"/>
            </p:cNvSpPr>
            <p:nvPr/>
          </p:nvSpPr>
          <p:spPr bwMode="auto">
            <a:xfrm>
              <a:off x="1727" y="29"/>
              <a:ext cx="1136" cy="2582"/>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 name="Freeform 7"/>
            <p:cNvSpPr>
              <a:spLocks noEditPoints="1"/>
            </p:cNvSpPr>
            <p:nvPr/>
          </p:nvSpPr>
          <p:spPr bwMode="auto">
            <a:xfrm>
              <a:off x="1727" y="889"/>
              <a:ext cx="1029" cy="1716"/>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 name="Freeform 11"/>
            <p:cNvSpPr>
              <a:spLocks noEditPoints="1"/>
            </p:cNvSpPr>
            <p:nvPr/>
          </p:nvSpPr>
          <p:spPr bwMode="auto">
            <a:xfrm>
              <a:off x="1727" y="1735"/>
              <a:ext cx="928" cy="873"/>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 name="Freeform 11"/>
            <p:cNvSpPr>
              <a:spLocks noEditPoints="1"/>
            </p:cNvSpPr>
            <p:nvPr/>
          </p:nvSpPr>
          <p:spPr bwMode="auto">
            <a:xfrm>
              <a:off x="2906" y="472"/>
              <a:ext cx="1040" cy="2133"/>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 name="Freeform 13"/>
            <p:cNvSpPr>
              <a:spLocks noEditPoints="1"/>
            </p:cNvSpPr>
            <p:nvPr/>
          </p:nvSpPr>
          <p:spPr bwMode="auto">
            <a:xfrm>
              <a:off x="3011" y="1320"/>
              <a:ext cx="928" cy="1281"/>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grpSp>
      <p:sp>
        <p:nvSpPr>
          <p:cNvPr id="16" name="Oval 15"/>
          <p:cNvSpPr/>
          <p:nvPr/>
        </p:nvSpPr>
        <p:spPr>
          <a:xfrm>
            <a:off x="4205833" y="1155201"/>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1D6FA9"/>
                </a:solidFill>
                <a:latin typeface="Sosa" pitchFamily="2" charset="0"/>
              </a:rPr>
              <a:t>6</a:t>
            </a:r>
            <a:endParaRPr lang="en-US" sz="3200" dirty="0">
              <a:solidFill>
                <a:srgbClr val="1D6FA9"/>
              </a:solidFill>
              <a:latin typeface="Sosa" pitchFamily="2" charset="0"/>
            </a:endParaRPr>
          </a:p>
        </p:txBody>
      </p:sp>
      <p:sp>
        <p:nvSpPr>
          <p:cNvPr id="17" name="Oval 16"/>
          <p:cNvSpPr/>
          <p:nvPr/>
        </p:nvSpPr>
        <p:spPr>
          <a:xfrm>
            <a:off x="4205833" y="2738087"/>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1D9A78"/>
                </a:solidFill>
                <a:latin typeface="Sosa" pitchFamily="2" charset="0"/>
              </a:rPr>
              <a:t>7</a:t>
            </a:r>
            <a:endParaRPr lang="en-US" sz="3200" dirty="0">
              <a:solidFill>
                <a:srgbClr val="1D9A78"/>
              </a:solidFill>
              <a:latin typeface="Sosa" pitchFamily="2" charset="0"/>
            </a:endParaRPr>
          </a:p>
        </p:txBody>
      </p:sp>
      <p:sp>
        <p:nvSpPr>
          <p:cNvPr id="18" name="Oval 17"/>
          <p:cNvSpPr/>
          <p:nvPr/>
        </p:nvSpPr>
        <p:spPr>
          <a:xfrm>
            <a:off x="4205833" y="4303611"/>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8BC145"/>
                </a:solidFill>
                <a:latin typeface="Sosa" pitchFamily="2" charset="0"/>
              </a:rPr>
              <a:t>8</a:t>
            </a:r>
            <a:endParaRPr lang="en-US" sz="3200" dirty="0">
              <a:solidFill>
                <a:srgbClr val="8BC145"/>
              </a:solidFill>
              <a:latin typeface="Sosa" pitchFamily="2" charset="0"/>
            </a:endParaRPr>
          </a:p>
        </p:txBody>
      </p:sp>
      <p:sp>
        <p:nvSpPr>
          <p:cNvPr id="19" name="Oval 18"/>
          <p:cNvSpPr/>
          <p:nvPr/>
        </p:nvSpPr>
        <p:spPr>
          <a:xfrm>
            <a:off x="7682146" y="1893862"/>
            <a:ext cx="307115" cy="31380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3200" dirty="0" smtClean="0">
                <a:solidFill>
                  <a:srgbClr val="C00000"/>
                </a:solidFill>
                <a:latin typeface="Sosa" pitchFamily="2" charset="0"/>
              </a:rPr>
              <a:t>9</a:t>
            </a:r>
            <a:endParaRPr lang="en-US" sz="3200" dirty="0">
              <a:solidFill>
                <a:srgbClr val="C00000"/>
              </a:solidFill>
              <a:latin typeface="Sosa" pitchFamily="2" charset="0"/>
            </a:endParaRPr>
          </a:p>
        </p:txBody>
      </p:sp>
      <p:sp>
        <p:nvSpPr>
          <p:cNvPr id="20" name="Oval 19"/>
          <p:cNvSpPr/>
          <p:nvPr/>
        </p:nvSpPr>
        <p:spPr>
          <a:xfrm>
            <a:off x="7309149" y="3345855"/>
            <a:ext cx="1053111" cy="58530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fr-FR" sz="2400" dirty="0" smtClean="0">
                <a:solidFill>
                  <a:srgbClr val="F19D19"/>
                </a:solidFill>
                <a:latin typeface="Sosa" pitchFamily="2" charset="0"/>
              </a:rPr>
              <a:t>10</a:t>
            </a:r>
            <a:endParaRPr lang="en-US" sz="2400" dirty="0">
              <a:solidFill>
                <a:srgbClr val="F19D19"/>
              </a:solidFill>
              <a:latin typeface="Sosa" pitchFamily="2" charset="0"/>
            </a:endParaRPr>
          </a:p>
        </p:txBody>
      </p:sp>
      <p:sp>
        <p:nvSpPr>
          <p:cNvPr id="21" name="Content Placeholder 2"/>
          <p:cNvSpPr txBox="1">
            <a:spLocks/>
          </p:cNvSpPr>
          <p:nvPr/>
        </p:nvSpPr>
        <p:spPr>
          <a:xfrm>
            <a:off x="21759" y="666998"/>
            <a:ext cx="3842308" cy="1290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chemeClr val="tx1"/>
                </a:solidFill>
                <a:latin typeface="Calibri" panose="020F0502020204030204"/>
              </a:rPr>
              <a:t>Rechercher de nouveaux viviers en développant l’attractivité des métiers et des formations</a:t>
            </a:r>
          </a:p>
          <a:p>
            <a:pPr marL="0" indent="0" algn="r" defTabSz="1219170">
              <a:buNone/>
            </a:pPr>
            <a:r>
              <a:rPr lang="fr-FR" sz="2000" b="1" dirty="0" smtClean="0">
                <a:solidFill>
                  <a:srgbClr val="1D6FA9"/>
                </a:solidFill>
                <a:latin typeface="Calibri" panose="020F0502020204030204"/>
              </a:rPr>
              <a:t>L’enjeu de l’attractivité</a:t>
            </a:r>
            <a:endParaRPr lang="en-US" sz="2000" dirty="0">
              <a:solidFill>
                <a:srgbClr val="1D6FA9"/>
              </a:solidFill>
              <a:latin typeface="Calibri" panose="020F0502020204030204"/>
            </a:endParaRPr>
          </a:p>
        </p:txBody>
      </p:sp>
      <p:sp>
        <p:nvSpPr>
          <p:cNvPr id="22" name="Content Placeholder 2"/>
          <p:cNvSpPr txBox="1">
            <a:spLocks/>
          </p:cNvSpPr>
          <p:nvPr/>
        </p:nvSpPr>
        <p:spPr>
          <a:xfrm>
            <a:off x="21759" y="2390511"/>
            <a:ext cx="3822401" cy="14059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chemeClr val="tx1"/>
                </a:solidFill>
                <a:latin typeface="Calibri" panose="020F0502020204030204"/>
              </a:rPr>
              <a:t>Renforcer la réactivité et l’agilité de l’EA normand grâce au développement des partenariats : </a:t>
            </a:r>
          </a:p>
          <a:p>
            <a:pPr marL="0" indent="0" algn="r" defTabSz="1219170">
              <a:buNone/>
            </a:pPr>
            <a:r>
              <a:rPr lang="fr-FR" sz="2000" b="1" dirty="0" smtClean="0">
                <a:solidFill>
                  <a:srgbClr val="1D9A78"/>
                </a:solidFill>
                <a:latin typeface="Calibri" panose="020F0502020204030204"/>
              </a:rPr>
              <a:t>L’enjeu de l’expertise</a:t>
            </a:r>
            <a:endParaRPr lang="en-US" sz="2000" b="1" dirty="0">
              <a:solidFill>
                <a:srgbClr val="1D9A78"/>
              </a:solidFill>
              <a:latin typeface="Calibri" panose="020F0502020204030204"/>
            </a:endParaRPr>
          </a:p>
        </p:txBody>
      </p:sp>
      <p:sp>
        <p:nvSpPr>
          <p:cNvPr id="23" name="Content Placeholder 2"/>
          <p:cNvSpPr txBox="1">
            <a:spLocks/>
          </p:cNvSpPr>
          <p:nvPr/>
        </p:nvSpPr>
        <p:spPr>
          <a:xfrm>
            <a:off x="21760" y="4045111"/>
            <a:ext cx="3822400" cy="13420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chemeClr val="tx1"/>
                </a:solidFill>
                <a:latin typeface="Calibri" panose="020F0502020204030204"/>
              </a:rPr>
              <a:t>Individualiser l’accueil des apprenants en renforçant l’offre de services de l’orientation à l’insertion :</a:t>
            </a:r>
          </a:p>
          <a:p>
            <a:pPr marL="0" indent="0" algn="r" defTabSz="1219170">
              <a:buNone/>
            </a:pPr>
            <a:r>
              <a:rPr lang="fr-FR" sz="2000" b="1" dirty="0" smtClean="0">
                <a:solidFill>
                  <a:srgbClr val="8BC145"/>
                </a:solidFill>
                <a:latin typeface="Calibri" panose="020F0502020204030204"/>
              </a:rPr>
              <a:t>L’enjeu de la transversalité</a:t>
            </a:r>
            <a:endParaRPr lang="en-US" sz="2000" dirty="0">
              <a:solidFill>
                <a:srgbClr val="8BC145"/>
              </a:solidFill>
              <a:latin typeface="Calibri" panose="020F0502020204030204"/>
            </a:endParaRPr>
          </a:p>
        </p:txBody>
      </p:sp>
      <p:sp>
        <p:nvSpPr>
          <p:cNvPr id="24" name="Content Placeholder 2"/>
          <p:cNvSpPr txBox="1">
            <a:spLocks/>
          </p:cNvSpPr>
          <p:nvPr/>
        </p:nvSpPr>
        <p:spPr>
          <a:xfrm>
            <a:off x="8345578" y="1468223"/>
            <a:ext cx="3670173" cy="1163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chemeClr val="tx1"/>
                </a:solidFill>
                <a:latin typeface="Calibri" panose="020F0502020204030204"/>
              </a:rPr>
              <a:t>Un pilotage à </a:t>
            </a:r>
            <a:r>
              <a:rPr lang="fr-FR" sz="1800" b="1" dirty="0" err="1" smtClean="0">
                <a:solidFill>
                  <a:schemeClr val="tx1"/>
                </a:solidFill>
                <a:latin typeface="Calibri" panose="020F0502020204030204"/>
              </a:rPr>
              <a:t>co</a:t>
            </a:r>
            <a:r>
              <a:rPr lang="fr-FR" sz="1800" b="1" dirty="0" smtClean="0">
                <a:solidFill>
                  <a:schemeClr val="tx1"/>
                </a:solidFill>
                <a:latin typeface="Calibri" panose="020F0502020204030204"/>
              </a:rPr>
              <a:t>-construire avec les branches professionnelles :</a:t>
            </a:r>
          </a:p>
          <a:p>
            <a:pPr marL="0" indent="0" defTabSz="1219170">
              <a:buNone/>
            </a:pPr>
            <a:r>
              <a:rPr lang="fr-FR" sz="2000" b="1" dirty="0" smtClean="0">
                <a:solidFill>
                  <a:srgbClr val="C00000"/>
                </a:solidFill>
                <a:latin typeface="Calibri" panose="020F0502020204030204"/>
              </a:rPr>
              <a:t>L’enjeu de la régulation de l’offre de formations</a:t>
            </a:r>
            <a:endParaRPr lang="en-US" sz="2000" dirty="0">
              <a:solidFill>
                <a:srgbClr val="C00000"/>
              </a:solidFill>
              <a:latin typeface="Calibri" panose="020F0502020204030204"/>
            </a:endParaRPr>
          </a:p>
        </p:txBody>
      </p:sp>
      <p:sp>
        <p:nvSpPr>
          <p:cNvPr id="27" name="Content Placeholder 2"/>
          <p:cNvSpPr txBox="1">
            <a:spLocks/>
          </p:cNvSpPr>
          <p:nvPr/>
        </p:nvSpPr>
        <p:spPr>
          <a:xfrm>
            <a:off x="8345578" y="3257906"/>
            <a:ext cx="3846422" cy="1698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chemeClr val="tx1"/>
                </a:solidFill>
                <a:latin typeface="Calibri" panose="020F0502020204030204"/>
              </a:rPr>
              <a:t>Un fonctionnement régional complémentaire, équilibré et en développement :</a:t>
            </a:r>
          </a:p>
          <a:p>
            <a:pPr marL="0" indent="0" defTabSz="1219170">
              <a:buNone/>
            </a:pPr>
            <a:r>
              <a:rPr lang="fr-FR" sz="2000" b="1" dirty="0" smtClean="0">
                <a:solidFill>
                  <a:srgbClr val="F19D19"/>
                </a:solidFill>
                <a:latin typeface="Calibri" panose="020F0502020204030204"/>
              </a:rPr>
              <a:t>L’enjeu  du fonctionnement des réseaux</a:t>
            </a:r>
            <a:r>
              <a:rPr lang="en-US" sz="2000" dirty="0" smtClean="0">
                <a:solidFill>
                  <a:srgbClr val="F19D19"/>
                </a:solidFill>
                <a:latin typeface="Calibri" panose="020F0502020204030204"/>
              </a:rPr>
              <a:t>.</a:t>
            </a:r>
            <a:endParaRPr lang="en-US" sz="2000" dirty="0">
              <a:solidFill>
                <a:srgbClr val="F19D19"/>
              </a:solidFill>
              <a:latin typeface="Calibri" panose="020F0502020204030204"/>
            </a:endParaRPr>
          </a:p>
        </p:txBody>
      </p:sp>
      <p:sp>
        <p:nvSpPr>
          <p:cNvPr id="30" name="Content Placeholder 2"/>
          <p:cNvSpPr txBox="1">
            <a:spLocks/>
          </p:cNvSpPr>
          <p:nvPr/>
        </p:nvSpPr>
        <p:spPr>
          <a:xfrm>
            <a:off x="157163" y="5671425"/>
            <a:ext cx="11730037" cy="999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800" b="1" i="1" dirty="0" err="1" smtClean="0">
                <a:solidFill>
                  <a:schemeClr val="bg2">
                    <a:lumMod val="50000"/>
                  </a:schemeClr>
                </a:solidFill>
                <a:latin typeface="Calibri" panose="020F0502020204030204"/>
              </a:rPr>
              <a:t>L’enseignement</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agricole</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peut</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apporter</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une</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réponse</a:t>
            </a:r>
            <a:r>
              <a:rPr lang="en-US" sz="1800" b="1" i="1" dirty="0" smtClean="0">
                <a:solidFill>
                  <a:schemeClr val="bg2">
                    <a:lumMod val="50000"/>
                  </a:schemeClr>
                </a:solidFill>
                <a:latin typeface="Calibri" panose="020F0502020204030204"/>
              </a:rPr>
              <a:t> sur </a:t>
            </a:r>
            <a:r>
              <a:rPr lang="en-US" sz="1800" b="1" i="1" dirty="0" err="1" smtClean="0">
                <a:solidFill>
                  <a:schemeClr val="bg2">
                    <a:lumMod val="50000"/>
                  </a:schemeClr>
                </a:solidFill>
                <a:latin typeface="Calibri" panose="020F0502020204030204"/>
              </a:rPr>
              <a:t>l’adéquation</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emploi</a:t>
            </a:r>
            <a:r>
              <a:rPr lang="en-US" sz="1800" b="1" i="1" dirty="0" smtClean="0">
                <a:solidFill>
                  <a:schemeClr val="bg2">
                    <a:lumMod val="50000"/>
                  </a:schemeClr>
                </a:solidFill>
                <a:latin typeface="Calibri" panose="020F0502020204030204"/>
              </a:rPr>
              <a:t> / formation, sur la </a:t>
            </a:r>
            <a:r>
              <a:rPr lang="en-US" sz="1800" b="1" i="1" dirty="0" err="1" smtClean="0">
                <a:solidFill>
                  <a:schemeClr val="bg2">
                    <a:lumMod val="50000"/>
                  </a:schemeClr>
                </a:solidFill>
                <a:latin typeface="Calibri" panose="020F0502020204030204"/>
              </a:rPr>
              <a:t>montée</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en</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compétences</a:t>
            </a:r>
            <a:r>
              <a:rPr lang="en-US" sz="1800" b="1" i="1" dirty="0" smtClean="0">
                <a:solidFill>
                  <a:schemeClr val="bg2">
                    <a:lumMod val="50000"/>
                  </a:schemeClr>
                </a:solidFill>
                <a:latin typeface="Calibri" panose="020F0502020204030204"/>
              </a:rPr>
              <a:t> des </a:t>
            </a:r>
            <a:r>
              <a:rPr lang="en-US" sz="1800" b="1" i="1" dirty="0" err="1" smtClean="0">
                <a:solidFill>
                  <a:schemeClr val="bg2">
                    <a:lumMod val="50000"/>
                  </a:schemeClr>
                </a:solidFill>
                <a:latin typeface="Calibri" panose="020F0502020204030204"/>
              </a:rPr>
              <a:t>salariés</a:t>
            </a:r>
            <a:r>
              <a:rPr lang="en-US" sz="1800" b="1" i="1" dirty="0" smtClean="0">
                <a:solidFill>
                  <a:schemeClr val="bg2">
                    <a:lumMod val="50000"/>
                  </a:schemeClr>
                </a:solidFill>
                <a:latin typeface="Calibri" panose="020F0502020204030204"/>
              </a:rPr>
              <a:t> et sur la </a:t>
            </a:r>
            <a:r>
              <a:rPr lang="en-US" sz="1800" b="1" i="1" dirty="0" err="1" smtClean="0">
                <a:solidFill>
                  <a:schemeClr val="bg2">
                    <a:lumMod val="50000"/>
                  </a:schemeClr>
                </a:solidFill>
                <a:latin typeface="Calibri" panose="020F0502020204030204"/>
              </a:rPr>
              <a:t>réponse</a:t>
            </a:r>
            <a:r>
              <a:rPr lang="en-US" sz="1800" b="1" i="1" dirty="0" smtClean="0">
                <a:solidFill>
                  <a:schemeClr val="bg2">
                    <a:lumMod val="50000"/>
                  </a:schemeClr>
                </a:solidFill>
                <a:latin typeface="Calibri" panose="020F0502020204030204"/>
              </a:rPr>
              <a:t> aux </a:t>
            </a:r>
            <a:r>
              <a:rPr lang="en-US" sz="1800" b="1" i="1" dirty="0" err="1" smtClean="0">
                <a:solidFill>
                  <a:schemeClr val="bg2">
                    <a:lumMod val="50000"/>
                  </a:schemeClr>
                </a:solidFill>
                <a:latin typeface="Calibri" panose="020F0502020204030204"/>
              </a:rPr>
              <a:t>attentes</a:t>
            </a:r>
            <a:r>
              <a:rPr lang="en-US" sz="1800" b="1" i="1" dirty="0" smtClean="0">
                <a:solidFill>
                  <a:schemeClr val="bg2">
                    <a:lumMod val="50000"/>
                  </a:schemeClr>
                </a:solidFill>
                <a:latin typeface="Calibri" panose="020F0502020204030204"/>
              </a:rPr>
              <a:t> des publics </a:t>
            </a:r>
            <a:r>
              <a:rPr lang="en-US" sz="1800" b="1" i="1" dirty="0" err="1" smtClean="0">
                <a:solidFill>
                  <a:schemeClr val="bg2">
                    <a:lumMod val="50000"/>
                  </a:schemeClr>
                </a:solidFill>
                <a:latin typeface="Calibri" panose="020F0502020204030204"/>
              </a:rPr>
              <a:t>autour</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d’une</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offre</a:t>
            </a:r>
            <a:r>
              <a:rPr lang="en-US" sz="1800" b="1" i="1" dirty="0" smtClean="0">
                <a:solidFill>
                  <a:schemeClr val="bg2">
                    <a:lumMod val="50000"/>
                  </a:schemeClr>
                </a:solidFill>
                <a:latin typeface="Calibri" panose="020F0502020204030204"/>
              </a:rPr>
              <a:t> de services. Il </a:t>
            </a:r>
            <a:r>
              <a:rPr lang="en-US" sz="1800" b="1" i="1" dirty="0" err="1" smtClean="0">
                <a:solidFill>
                  <a:schemeClr val="bg2">
                    <a:lumMod val="50000"/>
                  </a:schemeClr>
                </a:solidFill>
                <a:latin typeface="Calibri" panose="020F0502020204030204"/>
              </a:rPr>
              <a:t>permet</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l’evolution</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en</a:t>
            </a:r>
            <a:r>
              <a:rPr lang="en-US" sz="1800" b="1" i="1" dirty="0" smtClean="0">
                <a:solidFill>
                  <a:schemeClr val="bg2">
                    <a:lumMod val="50000"/>
                  </a:schemeClr>
                </a:solidFill>
                <a:latin typeface="Calibri" panose="020F0502020204030204"/>
              </a:rPr>
              <a:t> </a:t>
            </a:r>
            <a:r>
              <a:rPr lang="en-US" sz="1800" b="1" i="1" dirty="0" err="1" smtClean="0">
                <a:solidFill>
                  <a:schemeClr val="bg2">
                    <a:lumMod val="50000"/>
                  </a:schemeClr>
                </a:solidFill>
                <a:latin typeface="Calibri" panose="020F0502020204030204"/>
              </a:rPr>
              <a:t>compétences</a:t>
            </a:r>
            <a:r>
              <a:rPr lang="en-US" sz="1800" b="1" i="1" dirty="0" smtClean="0">
                <a:solidFill>
                  <a:schemeClr val="bg2">
                    <a:lumMod val="50000"/>
                  </a:schemeClr>
                </a:solidFill>
                <a:latin typeface="Calibri" panose="020F0502020204030204"/>
              </a:rPr>
              <a:t> des </a:t>
            </a:r>
            <a:r>
              <a:rPr lang="en-US" sz="1800" b="1" i="1" dirty="0" err="1" smtClean="0">
                <a:solidFill>
                  <a:schemeClr val="bg2">
                    <a:lumMod val="50000"/>
                  </a:schemeClr>
                </a:solidFill>
                <a:latin typeface="Calibri" panose="020F0502020204030204"/>
              </a:rPr>
              <a:t>équipes</a:t>
            </a:r>
            <a:r>
              <a:rPr lang="en-US" sz="1800" b="1" i="1" dirty="0" smtClean="0">
                <a:solidFill>
                  <a:schemeClr val="bg2">
                    <a:lumMod val="50000"/>
                  </a:schemeClr>
                </a:solidFill>
                <a:latin typeface="Calibri" panose="020F0502020204030204"/>
              </a:rPr>
              <a:t> et des </a:t>
            </a:r>
            <a:r>
              <a:rPr lang="en-US" sz="1800" b="1" i="1" dirty="0" err="1" smtClean="0">
                <a:solidFill>
                  <a:schemeClr val="bg2">
                    <a:lumMod val="50000"/>
                  </a:schemeClr>
                </a:solidFill>
                <a:latin typeface="Calibri" panose="020F0502020204030204"/>
              </a:rPr>
              <a:t>établissements</a:t>
            </a:r>
            <a:r>
              <a:rPr lang="en-US" sz="1800" b="1" i="1" dirty="0" smtClean="0">
                <a:solidFill>
                  <a:schemeClr val="bg2">
                    <a:lumMod val="50000"/>
                  </a:schemeClr>
                </a:solidFill>
                <a:latin typeface="Calibri" panose="020F0502020204030204"/>
              </a:rPr>
              <a:t>.</a:t>
            </a:r>
            <a:endParaRPr lang="en-US" sz="1800" b="1" i="1" dirty="0">
              <a:solidFill>
                <a:schemeClr val="bg2">
                  <a:lumMod val="50000"/>
                </a:schemeClr>
              </a:solidFill>
              <a:latin typeface="Calibri" panose="020F0502020204030204"/>
            </a:endParaRPr>
          </a:p>
        </p:txBody>
      </p:sp>
    </p:spTree>
    <p:extLst>
      <p:ext uri="{BB962C8B-B14F-4D97-AF65-F5344CB8AC3E}">
        <p14:creationId xmlns:p14="http://schemas.microsoft.com/office/powerpoint/2010/main" val="25991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cxnSp>
        <p:nvCxnSpPr>
          <p:cNvPr id="3" name="Straight Connector 2"/>
          <p:cNvCxnSpPr/>
          <p:nvPr/>
        </p:nvCxnSpPr>
        <p:spPr>
          <a:xfrm>
            <a:off x="1753849" y="1336045"/>
            <a:ext cx="8909514" cy="26947"/>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692171" y="2074878"/>
            <a:ext cx="2824736" cy="2668335"/>
            <a:chOff x="2890264" y="1351216"/>
            <a:chExt cx="3220410" cy="2926918"/>
          </a:xfrm>
          <a:effectLst>
            <a:outerShdw blurRad="177800" dir="18900000" sy="23000" kx="-1200000" algn="bl" rotWithShape="0">
              <a:prstClr val="black">
                <a:alpha val="20000"/>
              </a:prstClr>
            </a:outerShdw>
          </a:effectLst>
        </p:grpSpPr>
        <p:sp>
          <p:nvSpPr>
            <p:cNvPr id="10" name="AutoShape 3"/>
            <p:cNvSpPr>
              <a:spLocks noChangeAspect="1" noChangeArrowheads="1" noTextEdit="1"/>
            </p:cNvSpPr>
            <p:nvPr/>
          </p:nvSpPr>
          <p:spPr bwMode="auto">
            <a:xfrm>
              <a:off x="2895600" y="1352550"/>
              <a:ext cx="3200400" cy="2920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 name="Freeform 5"/>
            <p:cNvSpPr>
              <a:spLocks/>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 name="Freeform 6"/>
            <p:cNvSpPr>
              <a:spLocks/>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 name="Freeform 7"/>
            <p:cNvSpPr>
              <a:spLocks/>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 name="Freeform 8"/>
            <p:cNvSpPr>
              <a:spLocks/>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 name="Freeform 9"/>
            <p:cNvSpPr>
              <a:spLocks/>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 name="Freeform 10"/>
            <p:cNvSpPr>
              <a:spLocks/>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 name="Freeform 11"/>
            <p:cNvSpPr>
              <a:spLocks/>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9" name="Freeform 12"/>
            <p:cNvSpPr>
              <a:spLocks/>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0" name="Freeform 13"/>
            <p:cNvSpPr>
              <a:spLocks/>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1" name="Freeform 14"/>
            <p:cNvSpPr>
              <a:spLocks/>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2" name="Freeform 15"/>
            <p:cNvSpPr>
              <a:spLocks/>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3" name="Freeform 16"/>
            <p:cNvSpPr>
              <a:spLocks/>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solidFill>
              <a:srgbClr val="343434"/>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4" name="Freeform 17"/>
            <p:cNvSpPr>
              <a:spLocks/>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7" name="Freeform 18"/>
            <p:cNvSpPr>
              <a:spLocks/>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0" name="Freeform 19"/>
            <p:cNvSpPr>
              <a:spLocks/>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solidFill>
              <a:srgbClr val="343434"/>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1" name="Freeform 20"/>
            <p:cNvSpPr>
              <a:spLocks/>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2" name="Freeform 21"/>
            <p:cNvSpPr>
              <a:spLocks/>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grpSp>
      <p:grpSp>
        <p:nvGrpSpPr>
          <p:cNvPr id="33" name="Group 72"/>
          <p:cNvGrpSpPr/>
          <p:nvPr/>
        </p:nvGrpSpPr>
        <p:grpSpPr>
          <a:xfrm>
            <a:off x="314795" y="1358259"/>
            <a:ext cx="4106326" cy="1015663"/>
            <a:chOff x="141514" y="1276351"/>
            <a:chExt cx="4049486" cy="1128142"/>
          </a:xfrm>
        </p:grpSpPr>
        <p:sp>
          <p:nvSpPr>
            <p:cNvPr id="34" name="TextBox 33"/>
            <p:cNvSpPr txBox="1"/>
            <p:nvPr/>
          </p:nvSpPr>
          <p:spPr>
            <a:xfrm>
              <a:off x="141514" y="1276351"/>
              <a:ext cx="2090057" cy="1128142"/>
            </a:xfrm>
            <a:prstGeom prst="rect">
              <a:avLst/>
            </a:prstGeom>
            <a:noFill/>
          </p:spPr>
          <p:txBody>
            <a:bodyPr wrap="square" rtlCol="0">
              <a:spAutoFit/>
            </a:bodyPr>
            <a:lstStyle/>
            <a:p>
              <a:pPr defTabSz="914377"/>
              <a:r>
                <a:rPr lang="id-ID" sz="6000" spc="-300" dirty="0">
                  <a:solidFill>
                    <a:srgbClr val="1D6FA9"/>
                  </a:solidFill>
                  <a:latin typeface="Bebas Neue" pitchFamily="34" charset="0"/>
                </a:rPr>
                <a:t>01</a:t>
              </a:r>
              <a:endParaRPr lang="en-US" sz="6000" spc="-300" dirty="0">
                <a:solidFill>
                  <a:srgbClr val="1D6FA9"/>
                </a:solidFill>
                <a:latin typeface="Bebas Neue" pitchFamily="34" charset="0"/>
              </a:endParaRPr>
            </a:p>
          </p:txBody>
        </p:sp>
        <p:sp>
          <p:nvSpPr>
            <p:cNvPr id="35" name="Content Placeholder 2"/>
            <p:cNvSpPr txBox="1">
              <a:spLocks/>
            </p:cNvSpPr>
            <p:nvPr/>
          </p:nvSpPr>
          <p:spPr>
            <a:xfrm>
              <a:off x="1013690" y="1373079"/>
              <a:ext cx="3177310" cy="1003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1D6FA9"/>
                  </a:solidFill>
                  <a:latin typeface="Calibri" panose="020F0502020204030204"/>
                </a:rPr>
                <a:t>Des rencontres avec les organisations professionnelles</a:t>
              </a:r>
              <a:r>
                <a:rPr lang="en-US" sz="1800" b="1" dirty="0" smtClean="0">
                  <a:solidFill>
                    <a:srgbClr val="1D6FA9"/>
                  </a:solidFill>
                  <a:latin typeface="Calibri" panose="020F0502020204030204"/>
                </a:rPr>
                <a:t/>
              </a:r>
              <a:br>
                <a:rPr lang="en-US" sz="1800" b="1" dirty="0" smtClean="0">
                  <a:solidFill>
                    <a:srgbClr val="1D6FA9"/>
                  </a:solidFill>
                  <a:latin typeface="Calibri" panose="020F0502020204030204"/>
                </a:rPr>
              </a:br>
              <a:r>
                <a:rPr lang="en-US" sz="1600" dirty="0" smtClean="0">
                  <a:solidFill>
                    <a:schemeClr val="tx1"/>
                  </a:solidFill>
                  <a:latin typeface="Calibri" panose="020F0502020204030204"/>
                </a:rPr>
                <a:t>12 rencontres </a:t>
              </a:r>
              <a:r>
                <a:rPr lang="en-US" sz="1600" dirty="0" err="1" smtClean="0">
                  <a:solidFill>
                    <a:schemeClr val="tx1"/>
                  </a:solidFill>
                  <a:latin typeface="Calibri" panose="020F0502020204030204"/>
                </a:rPr>
                <a:t>réalisées</a:t>
              </a:r>
              <a:r>
                <a:rPr lang="en-US" sz="1600" dirty="0" smtClean="0">
                  <a:solidFill>
                    <a:schemeClr val="tx1"/>
                  </a:solidFill>
                  <a:latin typeface="Calibri" panose="020F0502020204030204"/>
                </a:rPr>
                <a:t> et </a:t>
              </a:r>
              <a:r>
                <a:rPr lang="en-US" sz="1600" dirty="0" err="1" smtClean="0">
                  <a:solidFill>
                    <a:schemeClr val="tx1"/>
                  </a:solidFill>
                  <a:latin typeface="Calibri" panose="020F0502020204030204"/>
                </a:rPr>
                <a:t>d’autres</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en</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prévision</a:t>
              </a:r>
              <a:endParaRPr lang="en-US" sz="1600" dirty="0">
                <a:solidFill>
                  <a:schemeClr val="tx1"/>
                </a:solidFill>
                <a:latin typeface="Calibri" panose="020F0502020204030204"/>
              </a:endParaRPr>
            </a:p>
          </p:txBody>
        </p:sp>
      </p:grpSp>
      <p:grpSp>
        <p:nvGrpSpPr>
          <p:cNvPr id="36" name="Group 72"/>
          <p:cNvGrpSpPr/>
          <p:nvPr/>
        </p:nvGrpSpPr>
        <p:grpSpPr>
          <a:xfrm>
            <a:off x="314794" y="2838211"/>
            <a:ext cx="4121062" cy="1015663"/>
            <a:chOff x="141514" y="1276351"/>
            <a:chExt cx="4049486" cy="1128142"/>
          </a:xfrm>
        </p:grpSpPr>
        <p:sp>
          <p:nvSpPr>
            <p:cNvPr id="37" name="TextBox 36"/>
            <p:cNvSpPr txBox="1"/>
            <p:nvPr/>
          </p:nvSpPr>
          <p:spPr>
            <a:xfrm>
              <a:off x="141514" y="1276351"/>
              <a:ext cx="2090057" cy="1128142"/>
            </a:xfrm>
            <a:prstGeom prst="rect">
              <a:avLst/>
            </a:prstGeom>
            <a:noFill/>
          </p:spPr>
          <p:txBody>
            <a:bodyPr wrap="square" rtlCol="0">
              <a:spAutoFit/>
            </a:bodyPr>
            <a:lstStyle/>
            <a:p>
              <a:pPr defTabSz="914377"/>
              <a:r>
                <a:rPr lang="id-ID" sz="6000" spc="-300" dirty="0">
                  <a:solidFill>
                    <a:srgbClr val="1D9A78"/>
                  </a:solidFill>
                  <a:latin typeface="Bebas Neue" pitchFamily="34" charset="0"/>
                </a:rPr>
                <a:t>02</a:t>
              </a:r>
              <a:endParaRPr lang="en-US" sz="6000" spc="-300" dirty="0">
                <a:solidFill>
                  <a:srgbClr val="1D9A78"/>
                </a:solidFill>
                <a:latin typeface="Bebas Neue" pitchFamily="34" charset="0"/>
              </a:endParaRPr>
            </a:p>
          </p:txBody>
        </p:sp>
        <p:sp>
          <p:nvSpPr>
            <p:cNvPr id="38" name="Content Placeholder 2"/>
            <p:cNvSpPr txBox="1">
              <a:spLocks/>
            </p:cNvSpPr>
            <p:nvPr/>
          </p:nvSpPr>
          <p:spPr>
            <a:xfrm>
              <a:off x="1010572" y="1373079"/>
              <a:ext cx="3180428" cy="10028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1D9A78"/>
                  </a:solidFill>
                  <a:latin typeface="Calibri" panose="020F0502020204030204"/>
                </a:rPr>
                <a:t>Des rencontres avec les partenaires institutionnels</a:t>
              </a:r>
            </a:p>
            <a:p>
              <a:pPr marL="0" indent="0" algn="r" defTabSz="1219170">
                <a:buNone/>
              </a:pPr>
              <a:r>
                <a:rPr lang="en-US" sz="1600" dirty="0" smtClean="0">
                  <a:solidFill>
                    <a:schemeClr val="tx1"/>
                  </a:solidFill>
                  <a:latin typeface="Calibri" panose="020F0502020204030204"/>
                </a:rPr>
                <a:t>+ de 12 rencontres </a:t>
              </a:r>
              <a:r>
                <a:rPr lang="en-US" sz="1600" dirty="0" err="1" smtClean="0">
                  <a:solidFill>
                    <a:schemeClr val="tx1"/>
                  </a:solidFill>
                  <a:latin typeface="Calibri" panose="020F0502020204030204"/>
                </a:rPr>
                <a:t>réalisées</a:t>
              </a:r>
              <a:r>
                <a:rPr lang="en-US" sz="1600" dirty="0" smtClean="0">
                  <a:solidFill>
                    <a:schemeClr val="tx1"/>
                  </a:solidFill>
                  <a:latin typeface="Calibri" panose="020F0502020204030204"/>
                </a:rPr>
                <a:t>. Nous </a:t>
              </a:r>
              <a:r>
                <a:rPr lang="en-US" sz="1600" dirty="0" err="1" smtClean="0">
                  <a:solidFill>
                    <a:schemeClr val="tx1"/>
                  </a:solidFill>
                  <a:latin typeface="Calibri" panose="020F0502020204030204"/>
                </a:rPr>
                <a:t>avons</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formalisé</a:t>
              </a:r>
              <a:r>
                <a:rPr lang="en-US" sz="1600" dirty="0" smtClean="0">
                  <a:solidFill>
                    <a:schemeClr val="tx1"/>
                  </a:solidFill>
                  <a:latin typeface="Calibri" panose="020F0502020204030204"/>
                </a:rPr>
                <a:t> un </a:t>
              </a:r>
              <a:r>
                <a:rPr lang="en-US" sz="1600" dirty="0" err="1" smtClean="0">
                  <a:solidFill>
                    <a:schemeClr val="tx1"/>
                  </a:solidFill>
                  <a:latin typeface="Calibri" panose="020F0502020204030204"/>
                </a:rPr>
                <a:t>fonctionnement</a:t>
              </a:r>
              <a:r>
                <a:rPr lang="en-US" sz="1600" dirty="0" smtClean="0">
                  <a:solidFill>
                    <a:schemeClr val="tx1"/>
                  </a:solidFill>
                  <a:latin typeface="Calibri" panose="020F0502020204030204"/>
                </a:rPr>
                <a:t>.</a:t>
              </a:r>
              <a:endParaRPr lang="en-US" sz="1600" dirty="0">
                <a:solidFill>
                  <a:schemeClr val="tx1"/>
                </a:solidFill>
                <a:latin typeface="Calibri" panose="020F0502020204030204"/>
              </a:endParaRPr>
            </a:p>
          </p:txBody>
        </p:sp>
      </p:grpSp>
      <p:grpSp>
        <p:nvGrpSpPr>
          <p:cNvPr id="39" name="Group 72"/>
          <p:cNvGrpSpPr/>
          <p:nvPr/>
        </p:nvGrpSpPr>
        <p:grpSpPr>
          <a:xfrm>
            <a:off x="314794" y="4384128"/>
            <a:ext cx="4107889" cy="1312448"/>
            <a:chOff x="141514" y="1276351"/>
            <a:chExt cx="4049486" cy="1457792"/>
          </a:xfrm>
        </p:grpSpPr>
        <p:sp>
          <p:nvSpPr>
            <p:cNvPr id="40" name="TextBox 39"/>
            <p:cNvSpPr txBox="1"/>
            <p:nvPr/>
          </p:nvSpPr>
          <p:spPr>
            <a:xfrm>
              <a:off x="141514" y="1276351"/>
              <a:ext cx="2090057" cy="1128140"/>
            </a:xfrm>
            <a:prstGeom prst="rect">
              <a:avLst/>
            </a:prstGeom>
            <a:noFill/>
          </p:spPr>
          <p:txBody>
            <a:bodyPr wrap="square" rtlCol="0">
              <a:spAutoFit/>
            </a:bodyPr>
            <a:lstStyle/>
            <a:p>
              <a:pPr defTabSz="914377"/>
              <a:r>
                <a:rPr lang="id-ID" sz="6000" spc="-300" dirty="0">
                  <a:solidFill>
                    <a:srgbClr val="8BC145"/>
                  </a:solidFill>
                  <a:latin typeface="Bebas Neue" pitchFamily="34" charset="0"/>
                </a:rPr>
                <a:t>03</a:t>
              </a:r>
              <a:endParaRPr lang="en-US" sz="6000" spc="-300" dirty="0">
                <a:solidFill>
                  <a:srgbClr val="8BC145"/>
                </a:solidFill>
                <a:latin typeface="Bebas Neue" pitchFamily="34" charset="0"/>
              </a:endParaRPr>
            </a:p>
          </p:txBody>
        </p:sp>
        <p:sp>
          <p:nvSpPr>
            <p:cNvPr id="41" name="Content Placeholder 2"/>
            <p:cNvSpPr txBox="1">
              <a:spLocks/>
            </p:cNvSpPr>
            <p:nvPr/>
          </p:nvSpPr>
          <p:spPr>
            <a:xfrm>
              <a:off x="1116798" y="1373079"/>
              <a:ext cx="3074202" cy="1361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9170">
                <a:buNone/>
              </a:pPr>
              <a:r>
                <a:rPr lang="fr-FR" sz="1800" b="1" dirty="0" smtClean="0">
                  <a:solidFill>
                    <a:srgbClr val="8BC145"/>
                  </a:solidFill>
                  <a:latin typeface="Calibri" panose="020F0502020204030204"/>
                </a:rPr>
                <a:t>Un accompagnements des 4 familles de l’EA</a:t>
              </a:r>
            </a:p>
            <a:p>
              <a:pPr marL="0" indent="0" algn="r" defTabSz="1219170">
                <a:buNone/>
              </a:pPr>
              <a:r>
                <a:rPr lang="en-US" sz="1600" dirty="0" smtClean="0">
                  <a:solidFill>
                    <a:schemeClr val="tx1"/>
                  </a:solidFill>
                  <a:latin typeface="Calibri" panose="020F0502020204030204"/>
                </a:rPr>
                <a:t>Interventions </a:t>
              </a:r>
              <a:r>
                <a:rPr lang="en-US" sz="1600" dirty="0" err="1" smtClean="0">
                  <a:solidFill>
                    <a:schemeClr val="tx1"/>
                  </a:solidFill>
                  <a:latin typeface="Calibri" panose="020F0502020204030204"/>
                </a:rPr>
                <a:t>dans</a:t>
              </a:r>
              <a:r>
                <a:rPr lang="en-US" sz="1600" dirty="0" smtClean="0">
                  <a:solidFill>
                    <a:schemeClr val="tx1"/>
                  </a:solidFill>
                  <a:latin typeface="Calibri" panose="020F0502020204030204"/>
                </a:rPr>
                <a:t> les </a:t>
              </a:r>
              <a:r>
                <a:rPr lang="en-US" sz="1600" dirty="0" err="1" smtClean="0">
                  <a:solidFill>
                    <a:schemeClr val="tx1"/>
                  </a:solidFill>
                  <a:latin typeface="Calibri" panose="020F0502020204030204"/>
                </a:rPr>
                <a:t>séminaires</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autour</a:t>
              </a:r>
              <a:r>
                <a:rPr lang="en-US" sz="1600" dirty="0" smtClean="0">
                  <a:solidFill>
                    <a:schemeClr val="tx1"/>
                  </a:solidFill>
                  <a:latin typeface="Calibri" panose="020F0502020204030204"/>
                </a:rPr>
                <a:t> de la </a:t>
              </a:r>
              <a:r>
                <a:rPr lang="en-US" sz="1600" dirty="0" err="1" smtClean="0">
                  <a:solidFill>
                    <a:schemeClr val="tx1"/>
                  </a:solidFill>
                  <a:latin typeface="Calibri" panose="020F0502020204030204"/>
                </a:rPr>
                <a:t>loi</a:t>
              </a:r>
              <a:r>
                <a:rPr lang="en-US" sz="1600" dirty="0" smtClean="0">
                  <a:solidFill>
                    <a:schemeClr val="tx1"/>
                  </a:solidFill>
                  <a:latin typeface="Calibri" panose="020F0502020204030204"/>
                </a:rPr>
                <a:t> “LCAP”. </a:t>
              </a:r>
              <a:r>
                <a:rPr lang="en-US" sz="1600" dirty="0" err="1" smtClean="0">
                  <a:solidFill>
                    <a:schemeClr val="tx1"/>
                  </a:solidFill>
                  <a:latin typeface="Calibri" panose="020F0502020204030204"/>
                </a:rPr>
                <a:t>Mise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en</a:t>
              </a:r>
              <a:r>
                <a:rPr lang="en-US" sz="1600" dirty="0" smtClean="0">
                  <a:solidFill>
                    <a:schemeClr val="tx1"/>
                  </a:solidFill>
                  <a:latin typeface="Calibri" panose="020F0502020204030204"/>
                </a:rPr>
                <a:t> oeuvre du plan </a:t>
              </a:r>
              <a:r>
                <a:rPr lang="en-US" sz="1600" dirty="0" err="1" smtClean="0">
                  <a:solidFill>
                    <a:schemeClr val="tx1"/>
                  </a:solidFill>
                  <a:latin typeface="Calibri" panose="020F0502020204030204"/>
                </a:rPr>
                <a:t>d’accompagnement</a:t>
              </a:r>
              <a:r>
                <a:rPr lang="en-US" sz="1600" dirty="0" smtClean="0">
                  <a:solidFill>
                    <a:schemeClr val="tx1"/>
                  </a:solidFill>
                  <a:latin typeface="Calibri" panose="020F0502020204030204"/>
                </a:rPr>
                <a:t> pour les EPLEFPA</a:t>
              </a:r>
              <a:endParaRPr lang="en-US" sz="1600" dirty="0">
                <a:solidFill>
                  <a:schemeClr val="tx1"/>
                </a:solidFill>
                <a:latin typeface="Calibri" panose="020F0502020204030204"/>
              </a:endParaRPr>
            </a:p>
          </p:txBody>
        </p:sp>
      </p:grpSp>
      <p:grpSp>
        <p:nvGrpSpPr>
          <p:cNvPr id="42" name="Group 72"/>
          <p:cNvGrpSpPr/>
          <p:nvPr/>
        </p:nvGrpSpPr>
        <p:grpSpPr>
          <a:xfrm>
            <a:off x="7724025" y="1547797"/>
            <a:ext cx="4227096" cy="1073683"/>
            <a:chOff x="1057381" y="1266978"/>
            <a:chExt cx="4446287" cy="1324656"/>
          </a:xfrm>
        </p:grpSpPr>
        <p:sp>
          <p:nvSpPr>
            <p:cNvPr id="43" name="TextBox 42"/>
            <p:cNvSpPr txBox="1"/>
            <p:nvPr/>
          </p:nvSpPr>
          <p:spPr>
            <a:xfrm>
              <a:off x="4072032" y="1266978"/>
              <a:ext cx="1431636" cy="1253074"/>
            </a:xfrm>
            <a:prstGeom prst="rect">
              <a:avLst/>
            </a:prstGeom>
            <a:noFill/>
          </p:spPr>
          <p:txBody>
            <a:bodyPr wrap="square" rtlCol="0">
              <a:spAutoFit/>
            </a:bodyPr>
            <a:lstStyle/>
            <a:p>
              <a:pPr defTabSz="914377"/>
              <a:r>
                <a:rPr lang="id-ID" sz="6000" spc="-151" dirty="0">
                  <a:solidFill>
                    <a:srgbClr val="F19D19"/>
                  </a:solidFill>
                  <a:latin typeface="Bebas Neue" pitchFamily="34" charset="0"/>
                </a:rPr>
                <a:t>04</a:t>
              </a:r>
              <a:endParaRPr lang="en-US" sz="6000" spc="-151" dirty="0">
                <a:solidFill>
                  <a:srgbClr val="F19D19"/>
                </a:solidFill>
                <a:latin typeface="Bebas Neue" pitchFamily="34" charset="0"/>
              </a:endParaRPr>
            </a:p>
          </p:txBody>
        </p:sp>
        <p:sp>
          <p:nvSpPr>
            <p:cNvPr id="44" name="Content Placeholder 2"/>
            <p:cNvSpPr txBox="1">
              <a:spLocks/>
            </p:cNvSpPr>
            <p:nvPr/>
          </p:nvSpPr>
          <p:spPr>
            <a:xfrm>
              <a:off x="1057381" y="1373078"/>
              <a:ext cx="3133618" cy="1218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rgbClr val="F19D19"/>
                  </a:solidFill>
                  <a:latin typeface="Calibri" panose="020F0502020204030204"/>
                </a:rPr>
                <a:t>Des projets </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sz="1600" dirty="0" err="1" smtClean="0">
                  <a:solidFill>
                    <a:schemeClr val="tx1"/>
                  </a:solidFill>
                  <a:latin typeface="Calibri" panose="020F0502020204030204"/>
                </a:rPr>
                <a:t>Unep</a:t>
              </a:r>
              <a:r>
                <a:rPr lang="en-US" sz="1600" b="1" dirty="0" smtClean="0">
                  <a:solidFill>
                    <a:schemeClr val="tx1"/>
                  </a:solidFill>
                  <a:latin typeface="Calibri" panose="020F0502020204030204"/>
                </a:rPr>
                <a:t>,</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filière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avicole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Crédit</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agricole</a:t>
              </a:r>
              <a:r>
                <a:rPr lang="en-US" sz="1600" dirty="0" smtClean="0">
                  <a:solidFill>
                    <a:schemeClr val="tx1"/>
                  </a:solidFill>
                  <a:latin typeface="Calibri" panose="020F0502020204030204"/>
                </a:rPr>
                <a:t>, module </a:t>
              </a:r>
              <a:r>
                <a:rPr lang="en-US" sz="1600" dirty="0" err="1" smtClean="0">
                  <a:solidFill>
                    <a:schemeClr val="tx1"/>
                  </a:solidFill>
                  <a:latin typeface="Calibri" panose="020F0502020204030204"/>
                </a:rPr>
                <a:t>découverte</a:t>
              </a:r>
              <a:r>
                <a:rPr lang="en-US" sz="1600" dirty="0" smtClean="0">
                  <a:solidFill>
                    <a:schemeClr val="tx1"/>
                  </a:solidFill>
                  <a:latin typeface="Calibri" panose="020F0502020204030204"/>
                </a:rPr>
                <a:t> ARIP …</a:t>
              </a:r>
              <a:endParaRPr lang="en-US" sz="1600" dirty="0">
                <a:solidFill>
                  <a:schemeClr val="tx1"/>
                </a:solidFill>
                <a:latin typeface="Calibri" panose="020F0502020204030204"/>
              </a:endParaRPr>
            </a:p>
          </p:txBody>
        </p:sp>
      </p:grpSp>
      <p:grpSp>
        <p:nvGrpSpPr>
          <p:cNvPr id="45" name="Group 72"/>
          <p:cNvGrpSpPr/>
          <p:nvPr/>
        </p:nvGrpSpPr>
        <p:grpSpPr>
          <a:xfrm>
            <a:off x="7727533" y="3174753"/>
            <a:ext cx="4403345" cy="1015663"/>
            <a:chOff x="1057381" y="1266978"/>
            <a:chExt cx="4700000" cy="1253074"/>
          </a:xfrm>
        </p:grpSpPr>
        <p:sp>
          <p:nvSpPr>
            <p:cNvPr id="46" name="TextBox 45"/>
            <p:cNvSpPr txBox="1"/>
            <p:nvPr/>
          </p:nvSpPr>
          <p:spPr>
            <a:xfrm>
              <a:off x="4072031" y="1266978"/>
              <a:ext cx="1685350" cy="1253074"/>
            </a:xfrm>
            <a:prstGeom prst="rect">
              <a:avLst/>
            </a:prstGeom>
            <a:noFill/>
          </p:spPr>
          <p:txBody>
            <a:bodyPr wrap="square" rtlCol="0">
              <a:spAutoFit/>
            </a:bodyPr>
            <a:lstStyle/>
            <a:p>
              <a:pPr defTabSz="914377"/>
              <a:r>
                <a:rPr lang="id-ID" sz="6000" spc="-151" dirty="0">
                  <a:solidFill>
                    <a:srgbClr val="C00000"/>
                  </a:solidFill>
                  <a:latin typeface="Bebas Neue" pitchFamily="34" charset="0"/>
                </a:rPr>
                <a:t>05</a:t>
              </a:r>
              <a:endParaRPr lang="en-US" sz="6000" spc="-151" dirty="0">
                <a:solidFill>
                  <a:srgbClr val="C00000"/>
                </a:solidFill>
                <a:latin typeface="Bebas Neue" pitchFamily="34" charset="0"/>
              </a:endParaRPr>
            </a:p>
          </p:txBody>
        </p:sp>
        <p:sp>
          <p:nvSpPr>
            <p:cNvPr id="4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rgbClr val="C72929"/>
                  </a:solidFill>
                  <a:latin typeface="Calibri" panose="020F0502020204030204"/>
                </a:rPr>
                <a:t>Des partenariats !</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sz="1600" dirty="0" smtClean="0">
                  <a:solidFill>
                    <a:schemeClr val="tx1"/>
                  </a:solidFill>
                  <a:latin typeface="Calibri" panose="020F0502020204030204"/>
                </a:rPr>
                <a:t>FRSEA, CPRE, </a:t>
              </a:r>
              <a:r>
                <a:rPr lang="en-US" sz="1600" dirty="0" err="1" smtClean="0">
                  <a:solidFill>
                    <a:schemeClr val="tx1"/>
                  </a:solidFill>
                  <a:latin typeface="Calibri" panose="020F0502020204030204"/>
                </a:rPr>
                <a:t>Agence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régionale</a:t>
              </a:r>
              <a:r>
                <a:rPr lang="en-US" sz="1600" dirty="0" smtClean="0">
                  <a:solidFill>
                    <a:schemeClr val="tx1"/>
                  </a:solidFill>
                  <a:latin typeface="Calibri" panose="020F0502020204030204"/>
                </a:rPr>
                <a:t> de </a:t>
              </a:r>
              <a:r>
                <a:rPr lang="en-US" sz="1600" dirty="0" err="1" smtClean="0">
                  <a:solidFill>
                    <a:schemeClr val="tx1"/>
                  </a:solidFill>
                  <a:latin typeface="Calibri" panose="020F0502020204030204"/>
                </a:rPr>
                <a:t>l’orientation</a:t>
              </a:r>
              <a:r>
                <a:rPr lang="en-US" sz="1600" dirty="0" smtClean="0">
                  <a:solidFill>
                    <a:schemeClr val="tx1"/>
                  </a:solidFill>
                  <a:latin typeface="Calibri" panose="020F0502020204030204"/>
                </a:rPr>
                <a:t>, CATEF, …</a:t>
              </a:r>
              <a:endParaRPr lang="en-US" sz="1600" dirty="0">
                <a:solidFill>
                  <a:schemeClr val="tx1"/>
                </a:solidFill>
                <a:latin typeface="Calibri" panose="020F0502020204030204"/>
              </a:endParaRPr>
            </a:p>
          </p:txBody>
        </p:sp>
      </p:grpSp>
      <p:grpSp>
        <p:nvGrpSpPr>
          <p:cNvPr id="48" name="Group 72"/>
          <p:cNvGrpSpPr/>
          <p:nvPr/>
        </p:nvGrpSpPr>
        <p:grpSpPr>
          <a:xfrm>
            <a:off x="7724025" y="4737132"/>
            <a:ext cx="4227096" cy="1278073"/>
            <a:chOff x="1057381" y="1266978"/>
            <a:chExt cx="4423994" cy="1576822"/>
          </a:xfrm>
        </p:grpSpPr>
        <p:sp>
          <p:nvSpPr>
            <p:cNvPr id="49" name="TextBox 48"/>
            <p:cNvSpPr txBox="1"/>
            <p:nvPr/>
          </p:nvSpPr>
          <p:spPr>
            <a:xfrm>
              <a:off x="4072031" y="1266978"/>
              <a:ext cx="1409344" cy="1253074"/>
            </a:xfrm>
            <a:prstGeom prst="rect">
              <a:avLst/>
            </a:prstGeom>
            <a:noFill/>
          </p:spPr>
          <p:txBody>
            <a:bodyPr wrap="square" rtlCol="0">
              <a:spAutoFit/>
            </a:bodyPr>
            <a:lstStyle/>
            <a:p>
              <a:pPr defTabSz="914377"/>
              <a:r>
                <a:rPr lang="id-ID" sz="6000" spc="-151" dirty="0">
                  <a:solidFill>
                    <a:srgbClr val="44546A">
                      <a:lumMod val="75000"/>
                    </a:srgbClr>
                  </a:solidFill>
                  <a:latin typeface="Bebas Neue" pitchFamily="34" charset="0"/>
                </a:rPr>
                <a:t>06</a:t>
              </a:r>
              <a:endParaRPr lang="en-US" sz="6000" spc="-151" dirty="0">
                <a:solidFill>
                  <a:srgbClr val="44546A">
                    <a:lumMod val="75000"/>
                  </a:srgbClr>
                </a:solidFill>
                <a:latin typeface="Bebas Neue" pitchFamily="34" charset="0"/>
              </a:endParaRPr>
            </a:p>
          </p:txBody>
        </p:sp>
        <p:sp>
          <p:nvSpPr>
            <p:cNvPr id="50" name="Content Placeholder 2"/>
            <p:cNvSpPr txBox="1">
              <a:spLocks/>
            </p:cNvSpPr>
            <p:nvPr/>
          </p:nvSpPr>
          <p:spPr>
            <a:xfrm>
              <a:off x="1057381" y="1373078"/>
              <a:ext cx="3133618" cy="1470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fr-FR" sz="1800" b="1" dirty="0" smtClean="0">
                  <a:solidFill>
                    <a:srgbClr val="333F50"/>
                  </a:solidFill>
                  <a:latin typeface="Calibri" panose="020F0502020204030204"/>
                </a:rPr>
                <a:t>Des groupes de travail</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sz="1600" dirty="0" err="1" smtClean="0">
                  <a:solidFill>
                    <a:schemeClr val="tx1"/>
                  </a:solidFill>
                  <a:latin typeface="Calibri" panose="020F0502020204030204"/>
                </a:rPr>
                <a:t>Financement</a:t>
              </a:r>
              <a:r>
                <a:rPr lang="en-US" sz="1600" dirty="0" smtClean="0">
                  <a:solidFill>
                    <a:schemeClr val="tx1"/>
                  </a:solidFill>
                  <a:latin typeface="Calibri" panose="020F0502020204030204"/>
                </a:rPr>
                <a:t> de </a:t>
              </a:r>
              <a:r>
                <a:rPr lang="en-US" sz="1600" dirty="0" err="1" smtClean="0">
                  <a:solidFill>
                    <a:schemeClr val="tx1"/>
                  </a:solidFill>
                  <a:latin typeface="Calibri" panose="020F0502020204030204"/>
                </a:rPr>
                <a:t>l’apprentissage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approche</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en</a:t>
              </a:r>
              <a:r>
                <a:rPr lang="en-US" sz="1600" dirty="0" smtClean="0">
                  <a:solidFill>
                    <a:schemeClr val="tx1"/>
                  </a:solidFill>
                  <a:latin typeface="Calibri" panose="020F0502020204030204"/>
                </a:rPr>
                <a:t> blocs de </a:t>
              </a:r>
              <a:r>
                <a:rPr lang="en-US" sz="1600" dirty="0" err="1" smtClean="0">
                  <a:solidFill>
                    <a:schemeClr val="tx1"/>
                  </a:solidFill>
                  <a:latin typeface="Calibri" panose="020F0502020204030204"/>
                </a:rPr>
                <a:t>compétences</a:t>
              </a:r>
              <a:r>
                <a:rPr lang="en-US" sz="1600" dirty="0" smtClean="0">
                  <a:solidFill>
                    <a:schemeClr val="tx1"/>
                  </a:solidFill>
                  <a:latin typeface="Calibri" panose="020F0502020204030204"/>
                </a:rPr>
                <a:t>, </a:t>
              </a:r>
              <a:r>
                <a:rPr lang="en-US" sz="1600" dirty="0" err="1" smtClean="0">
                  <a:solidFill>
                    <a:schemeClr val="tx1"/>
                  </a:solidFill>
                  <a:latin typeface="Calibri" panose="020F0502020204030204"/>
                </a:rPr>
                <a:t>labellisation</a:t>
              </a:r>
              <a:r>
                <a:rPr lang="en-US" sz="1600" dirty="0" smtClean="0">
                  <a:solidFill>
                    <a:schemeClr val="tx1"/>
                  </a:solidFill>
                  <a:latin typeface="Calibri" panose="020F0502020204030204"/>
                </a:rPr>
                <a:t> des OF,… </a:t>
              </a:r>
              <a:endParaRPr lang="en-US" sz="1600" dirty="0">
                <a:solidFill>
                  <a:schemeClr val="tx1"/>
                </a:solidFill>
                <a:latin typeface="Calibri" panose="020F0502020204030204"/>
              </a:endParaRPr>
            </a:p>
          </p:txBody>
        </p:sp>
      </p:grpSp>
      <p:sp>
        <p:nvSpPr>
          <p:cNvPr id="56" name="TextBox 75"/>
          <p:cNvSpPr txBox="1"/>
          <p:nvPr/>
        </p:nvSpPr>
        <p:spPr>
          <a:xfrm>
            <a:off x="584617" y="-95919"/>
            <a:ext cx="10961701" cy="1415772"/>
          </a:xfrm>
          <a:prstGeom prst="rect">
            <a:avLst/>
          </a:prstGeom>
          <a:noFill/>
        </p:spPr>
        <p:txBody>
          <a:bodyPr wrap="square" rtlCol="0">
            <a:spAutoFit/>
          </a:bodyPr>
          <a:lstStyle/>
          <a:p>
            <a:pPr algn="ctr" defTabSz="914377"/>
            <a:r>
              <a:rPr lang="fr-FR" sz="3200" b="1" dirty="0" smtClean="0">
                <a:solidFill>
                  <a:srgbClr val="ED423A"/>
                </a:solidFill>
                <a:latin typeface="Calibri" panose="020F0502020204030204"/>
                <a:ea typeface="Open Sans" panose="020B0606030504020204" pitchFamily="34" charset="0"/>
                <a:cs typeface="Open Sans" panose="020B0606030504020204" pitchFamily="34" charset="0"/>
              </a:rPr>
              <a:t>Loi « Liberté de choisir son avenir professionnel »</a:t>
            </a:r>
            <a:endParaRPr lang="en-US" sz="3200" b="1" dirty="0">
              <a:solidFill>
                <a:srgbClr val="ED423A"/>
              </a:solidFill>
              <a:latin typeface="Calibri" panose="020F0502020204030204"/>
              <a:ea typeface="Open Sans" panose="020B0606030504020204" pitchFamily="34" charset="0"/>
              <a:cs typeface="Open Sans" panose="020B0606030504020204" pitchFamily="34" charset="0"/>
            </a:endParaRPr>
          </a:p>
          <a:p>
            <a:pPr algn="ctr" defTabSz="914377"/>
            <a:r>
              <a:rPr lang="fr-FR" sz="5400" dirty="0" smtClean="0">
                <a:latin typeface="Raleway" panose="020B0503030101060003" pitchFamily="34" charset="0"/>
              </a:rPr>
              <a:t>La stratégie régionale</a:t>
            </a:r>
            <a:endParaRPr lang="en-US" sz="5400" dirty="0">
              <a:latin typeface="Raleway" panose="020B0503030101060003" pitchFamily="34" charset="0"/>
            </a:endParaRPr>
          </a:p>
        </p:txBody>
      </p:sp>
    </p:spTree>
    <p:extLst>
      <p:ext uri="{BB962C8B-B14F-4D97-AF65-F5344CB8AC3E}">
        <p14:creationId xmlns:p14="http://schemas.microsoft.com/office/powerpoint/2010/main" val="35695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nodeType="withEffect">
                                  <p:stCondLst>
                                    <p:cond delay="1100"/>
                                  </p:stCondLst>
                                  <p:childTnLst>
                                    <p:set>
                                      <p:cBhvr>
                                        <p:cTn id="9" dur="1" fill="hold">
                                          <p:stCondLst>
                                            <p:cond delay="0"/>
                                          </p:stCondLst>
                                        </p:cTn>
                                        <p:tgtEl>
                                          <p:spTgt spid="33"/>
                                        </p:tgtEl>
                                        <p:attrNameLst>
                                          <p:attrName>style.visibility</p:attrName>
                                        </p:attrNameLst>
                                      </p:cBhvr>
                                      <p:to>
                                        <p:strVal val="visible"/>
                                      </p:to>
                                    </p:set>
                                    <p:animEffect transition="in" filter="slide(fromLeft)">
                                      <p:cBhvr>
                                        <p:cTn id="10" dur="500"/>
                                        <p:tgtEl>
                                          <p:spTgt spid="33"/>
                                        </p:tgtEl>
                                      </p:cBhvr>
                                    </p:animEffect>
                                  </p:childTnLst>
                                </p:cTn>
                              </p:par>
                              <p:par>
                                <p:cTn id="11" presetID="12" presetClass="entr" presetSubtype="8" fill="hold" nodeType="withEffect">
                                  <p:stCondLst>
                                    <p:cond delay="1700"/>
                                  </p:stCondLst>
                                  <p:childTnLst>
                                    <p:set>
                                      <p:cBhvr>
                                        <p:cTn id="12" dur="1" fill="hold">
                                          <p:stCondLst>
                                            <p:cond delay="0"/>
                                          </p:stCondLst>
                                        </p:cTn>
                                        <p:tgtEl>
                                          <p:spTgt spid="36"/>
                                        </p:tgtEl>
                                        <p:attrNameLst>
                                          <p:attrName>style.visibility</p:attrName>
                                        </p:attrNameLst>
                                      </p:cBhvr>
                                      <p:to>
                                        <p:strVal val="visible"/>
                                      </p:to>
                                    </p:set>
                                    <p:animEffect transition="in" filter="slide(fromLeft)">
                                      <p:cBhvr>
                                        <p:cTn id="13" dur="500"/>
                                        <p:tgtEl>
                                          <p:spTgt spid="36"/>
                                        </p:tgtEl>
                                      </p:cBhvr>
                                    </p:animEffect>
                                  </p:childTnLst>
                                </p:cTn>
                              </p:par>
                              <p:par>
                                <p:cTn id="14" presetID="12" presetClass="entr" presetSubtype="8" fill="hold" nodeType="withEffect">
                                  <p:stCondLst>
                                    <p:cond delay="2200"/>
                                  </p:stCondLst>
                                  <p:childTnLst>
                                    <p:set>
                                      <p:cBhvr>
                                        <p:cTn id="15" dur="1" fill="hold">
                                          <p:stCondLst>
                                            <p:cond delay="0"/>
                                          </p:stCondLst>
                                        </p:cTn>
                                        <p:tgtEl>
                                          <p:spTgt spid="39"/>
                                        </p:tgtEl>
                                        <p:attrNameLst>
                                          <p:attrName>style.visibility</p:attrName>
                                        </p:attrNameLst>
                                      </p:cBhvr>
                                      <p:to>
                                        <p:strVal val="visible"/>
                                      </p:to>
                                    </p:set>
                                    <p:animEffect transition="in" filter="slide(fromLeft)">
                                      <p:cBhvr>
                                        <p:cTn id="16" dur="500"/>
                                        <p:tgtEl>
                                          <p:spTgt spid="39"/>
                                        </p:tgtEl>
                                      </p:cBhvr>
                                    </p:animEffect>
                                  </p:childTnLst>
                                </p:cTn>
                              </p:par>
                              <p:par>
                                <p:cTn id="17" presetID="12" presetClass="entr" presetSubtype="2" fill="hold" nodeType="withEffect">
                                  <p:stCondLst>
                                    <p:cond delay="2800"/>
                                  </p:stCondLst>
                                  <p:childTnLst>
                                    <p:set>
                                      <p:cBhvr>
                                        <p:cTn id="18" dur="1" fill="hold">
                                          <p:stCondLst>
                                            <p:cond delay="0"/>
                                          </p:stCondLst>
                                        </p:cTn>
                                        <p:tgtEl>
                                          <p:spTgt spid="42"/>
                                        </p:tgtEl>
                                        <p:attrNameLst>
                                          <p:attrName>style.visibility</p:attrName>
                                        </p:attrNameLst>
                                      </p:cBhvr>
                                      <p:to>
                                        <p:strVal val="visible"/>
                                      </p:to>
                                    </p:set>
                                    <p:animEffect transition="in" filter="slide(fromRight)">
                                      <p:cBhvr>
                                        <p:cTn id="19" dur="500"/>
                                        <p:tgtEl>
                                          <p:spTgt spid="42"/>
                                        </p:tgtEl>
                                      </p:cBhvr>
                                    </p:animEffect>
                                  </p:childTnLst>
                                </p:cTn>
                              </p:par>
                              <p:par>
                                <p:cTn id="20" presetID="12" presetClass="entr" presetSubtype="2" fill="hold" nodeType="withEffect">
                                  <p:stCondLst>
                                    <p:cond delay="3500"/>
                                  </p:stCondLst>
                                  <p:childTnLst>
                                    <p:set>
                                      <p:cBhvr>
                                        <p:cTn id="21" dur="1" fill="hold">
                                          <p:stCondLst>
                                            <p:cond delay="0"/>
                                          </p:stCondLst>
                                        </p:cTn>
                                        <p:tgtEl>
                                          <p:spTgt spid="45"/>
                                        </p:tgtEl>
                                        <p:attrNameLst>
                                          <p:attrName>style.visibility</p:attrName>
                                        </p:attrNameLst>
                                      </p:cBhvr>
                                      <p:to>
                                        <p:strVal val="visible"/>
                                      </p:to>
                                    </p:set>
                                    <p:animEffect transition="in" filter="slide(fromRight)">
                                      <p:cBhvr>
                                        <p:cTn id="22" dur="500"/>
                                        <p:tgtEl>
                                          <p:spTgt spid="45"/>
                                        </p:tgtEl>
                                      </p:cBhvr>
                                    </p:animEffect>
                                  </p:childTnLst>
                                </p:cTn>
                              </p:par>
                              <p:par>
                                <p:cTn id="23" presetID="12" presetClass="entr" presetSubtype="2" fill="hold" nodeType="withEffect">
                                  <p:stCondLst>
                                    <p:cond delay="3900"/>
                                  </p:stCondLst>
                                  <p:childTnLst>
                                    <p:set>
                                      <p:cBhvr>
                                        <p:cTn id="24" dur="1" fill="hold">
                                          <p:stCondLst>
                                            <p:cond delay="0"/>
                                          </p:stCondLst>
                                        </p:cTn>
                                        <p:tgtEl>
                                          <p:spTgt spid="48"/>
                                        </p:tgtEl>
                                        <p:attrNameLst>
                                          <p:attrName>style.visibility</p:attrName>
                                        </p:attrNameLst>
                                      </p:cBhvr>
                                      <p:to>
                                        <p:strVal val="visible"/>
                                      </p:to>
                                    </p:set>
                                    <p:animEffect transition="in" filter="slide(fromRight)">
                                      <p:cBhvr>
                                        <p:cTn id="25" dur="500"/>
                                        <p:tgtEl>
                                          <p:spTgt spid="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cxnSp>
        <p:nvCxnSpPr>
          <p:cNvPr id="3" name="Straight Connector 2"/>
          <p:cNvCxnSpPr/>
          <p:nvPr/>
        </p:nvCxnSpPr>
        <p:spPr>
          <a:xfrm>
            <a:off x="1788161" y="1298465"/>
            <a:ext cx="90497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3444613"/>
            <a:ext cx="1219200" cy="1015663"/>
          </a:xfrm>
          <a:prstGeom prst="rect">
            <a:avLst/>
          </a:prstGeom>
          <a:noFill/>
        </p:spPr>
        <p:txBody>
          <a:bodyPr wrap="square" rtlCol="0">
            <a:spAutoFit/>
          </a:bodyPr>
          <a:lstStyle/>
          <a:p>
            <a:pPr defTabSz="914377"/>
            <a:r>
              <a:rPr lang="fr-FR" sz="6000" spc="-300" dirty="0" smtClean="0">
                <a:solidFill>
                  <a:srgbClr val="8BC145"/>
                </a:solidFill>
                <a:latin typeface="Bebas Neue" pitchFamily="34" charset="0"/>
              </a:rPr>
              <a:t>12</a:t>
            </a:r>
            <a:endParaRPr lang="en-US" sz="6000" spc="-300" dirty="0">
              <a:solidFill>
                <a:srgbClr val="8BC145"/>
              </a:solidFill>
              <a:latin typeface="Bebas Neue" pitchFamily="34" charset="0"/>
            </a:endParaRPr>
          </a:p>
        </p:txBody>
      </p:sp>
      <p:sp>
        <p:nvSpPr>
          <p:cNvPr id="56" name="TextBox 75"/>
          <p:cNvSpPr txBox="1"/>
          <p:nvPr/>
        </p:nvSpPr>
        <p:spPr>
          <a:xfrm>
            <a:off x="1278897" y="-117307"/>
            <a:ext cx="10059785" cy="1415772"/>
          </a:xfrm>
          <a:prstGeom prst="rect">
            <a:avLst/>
          </a:prstGeom>
          <a:noFill/>
        </p:spPr>
        <p:txBody>
          <a:bodyPr wrap="square" rtlCol="0">
            <a:spAutoFit/>
          </a:bodyPr>
          <a:lstStyle/>
          <a:p>
            <a:pPr algn="ctr" defTabSz="914377"/>
            <a:r>
              <a:rPr lang="fr-FR" sz="3200" b="1" dirty="0" smtClean="0">
                <a:solidFill>
                  <a:srgbClr val="ED423A"/>
                </a:solidFill>
                <a:latin typeface="Calibri" panose="020F0502020204030204"/>
                <a:ea typeface="Open Sans" panose="020B0606030504020204" pitchFamily="34" charset="0"/>
                <a:cs typeface="Open Sans" panose="020B0606030504020204" pitchFamily="34" charset="0"/>
              </a:rPr>
              <a:t>Loi « Liberté de choisir son avenir professionnel »</a:t>
            </a:r>
            <a:endParaRPr lang="en-US" sz="3200" b="1" dirty="0">
              <a:solidFill>
                <a:srgbClr val="ED423A"/>
              </a:solidFill>
              <a:latin typeface="Calibri" panose="020F0502020204030204"/>
              <a:ea typeface="Open Sans" panose="020B0606030504020204" pitchFamily="34" charset="0"/>
              <a:cs typeface="Open Sans" panose="020B0606030504020204" pitchFamily="34" charset="0"/>
            </a:endParaRPr>
          </a:p>
          <a:p>
            <a:pPr algn="ctr" defTabSz="914377"/>
            <a:r>
              <a:rPr lang="fr-FR" sz="5400" dirty="0" smtClean="0">
                <a:latin typeface="Raleway" panose="020B0503030101060003" pitchFamily="34" charset="0"/>
              </a:rPr>
              <a:t>La stratégie régionale</a:t>
            </a:r>
            <a:endParaRPr lang="en-US" sz="5400" dirty="0">
              <a:latin typeface="Raleway" panose="020B0503030101060003"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903482221"/>
              </p:ext>
            </p:extLst>
          </p:nvPr>
        </p:nvGraphicFramePr>
        <p:xfrm>
          <a:off x="1071261" y="1456943"/>
          <a:ext cx="10475055" cy="5370275"/>
        </p:xfrm>
        <a:graphic>
          <a:graphicData uri="http://schemas.openxmlformats.org/drawingml/2006/table">
            <a:tbl>
              <a:tblPr firstRow="1" bandRow="1">
                <a:tableStyleId>{5C22544A-7EE6-4342-B048-85BDC9FD1C3A}</a:tableStyleId>
              </a:tblPr>
              <a:tblGrid>
                <a:gridCol w="2320808">
                  <a:extLst>
                    <a:ext uri="{9D8B030D-6E8A-4147-A177-3AD203B41FA5}">
                      <a16:colId xmlns:a16="http://schemas.microsoft.com/office/drawing/2014/main" val="3318635076"/>
                    </a:ext>
                  </a:extLst>
                </a:gridCol>
                <a:gridCol w="8154247">
                  <a:extLst>
                    <a:ext uri="{9D8B030D-6E8A-4147-A177-3AD203B41FA5}">
                      <a16:colId xmlns:a16="http://schemas.microsoft.com/office/drawing/2014/main" val="1888739500"/>
                    </a:ext>
                  </a:extLst>
                </a:gridCol>
              </a:tblGrid>
              <a:tr h="399691">
                <a:tc>
                  <a:txBody>
                    <a:bodyPr/>
                    <a:lstStyle/>
                    <a:p>
                      <a:pPr algn="ctr"/>
                      <a:r>
                        <a:rPr lang="fr-FR" dirty="0" smtClean="0"/>
                        <a:t>Quand</a:t>
                      </a:r>
                      <a:endParaRPr lang="fr-FR" dirty="0"/>
                    </a:p>
                  </a:txBody>
                  <a:tcPr/>
                </a:tc>
                <a:tc>
                  <a:txBody>
                    <a:bodyPr/>
                    <a:lstStyle/>
                    <a:p>
                      <a:pPr algn="ctr"/>
                      <a:r>
                        <a:rPr lang="fr-FR" dirty="0" smtClean="0"/>
                        <a:t>Qui</a:t>
                      </a:r>
                      <a:endParaRPr lang="fr-FR" dirty="0"/>
                    </a:p>
                  </a:txBody>
                  <a:tcPr/>
                </a:tc>
                <a:extLst>
                  <a:ext uri="{0D108BD9-81ED-4DB2-BD59-A6C34878D82A}">
                    <a16:rowId xmlns:a16="http://schemas.microsoft.com/office/drawing/2014/main" val="3727515674"/>
                  </a:ext>
                </a:extLst>
              </a:tr>
              <a:tr h="455862">
                <a:tc>
                  <a:txBody>
                    <a:bodyPr/>
                    <a:lstStyle/>
                    <a:p>
                      <a:pPr algn="just" rtl="0">
                        <a:lnSpc>
                          <a:spcPct val="100000"/>
                        </a:lnSpc>
                      </a:pPr>
                      <a:r>
                        <a:rPr lang="fr-FR" sz="1400" u="none" strike="noStrike" dirty="0">
                          <a:effectLst/>
                          <a:latin typeface="Arial, sans-serif"/>
                        </a:rPr>
                        <a:t>8 novembre 2018</a:t>
                      </a:r>
                      <a:endParaRPr lang="fr-FR" sz="1400" u="none" strike="noStrike" dirty="0">
                        <a:effectLst/>
                        <a:latin typeface="Arial" panose="020B0604020202020204" pitchFamily="34" charset="0"/>
                      </a:endParaRPr>
                    </a:p>
                  </a:txBody>
                  <a:tcPr marL="38100" marR="38100" marT="38100" marB="38100"/>
                </a:tc>
                <a:tc>
                  <a:txBody>
                    <a:bodyPr/>
                    <a:lstStyle/>
                    <a:p>
                      <a:pPr algn="just" rtl="0">
                        <a:lnSpc>
                          <a:spcPct val="100000"/>
                        </a:lnSpc>
                      </a:pPr>
                      <a:r>
                        <a:rPr lang="fr-FR" sz="1400" u="none" strike="noStrike" dirty="0">
                          <a:effectLst/>
                          <a:latin typeface="Arial, sans-serif"/>
                        </a:rPr>
                        <a:t>CRAN (Chambre Régionale d’Agriculture de Normandie) et le réseau des EPLEFPA (Président et vice-président.es)</a:t>
                      </a:r>
                      <a:endParaRPr lang="fr-FR" sz="1400" u="none" strike="noStrike" dirty="0">
                        <a:effectLst/>
                        <a:latin typeface="Arial" panose="020B0604020202020204" pitchFamily="34" charset="0"/>
                      </a:endParaRPr>
                    </a:p>
                  </a:txBody>
                  <a:tcPr marL="38100" marR="38100" marT="38100" marB="38100"/>
                </a:tc>
                <a:extLst>
                  <a:ext uri="{0D108BD9-81ED-4DB2-BD59-A6C34878D82A}">
                    <a16:rowId xmlns:a16="http://schemas.microsoft.com/office/drawing/2014/main" val="4148066535"/>
                  </a:ext>
                </a:extLst>
              </a:tr>
              <a:tr h="649257">
                <a:tc>
                  <a:txBody>
                    <a:bodyPr/>
                    <a:lstStyle/>
                    <a:p>
                      <a:pPr algn="l" rtl="0">
                        <a:lnSpc>
                          <a:spcPct val="100000"/>
                        </a:lnSpc>
                      </a:pPr>
                      <a:r>
                        <a:rPr lang="fr-FR" sz="1400" u="none" strike="noStrike" dirty="0">
                          <a:effectLst/>
                          <a:latin typeface="Arial" panose="020B0604020202020204" pitchFamily="34" charset="0"/>
                        </a:rPr>
                        <a:t>6 décembre 2018</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UNGP ARIP (Union Normande Groupement Porcs Association régionale Interprofessionnelle Porcine Normande)</a:t>
                      </a:r>
                    </a:p>
                    <a:p>
                      <a:pPr algn="l" rtl="0">
                        <a:lnSpc>
                          <a:spcPct val="100000"/>
                        </a:lnSpc>
                      </a:pPr>
                      <a:r>
                        <a:rPr lang="fr-FR" sz="1400" u="none" strike="noStrike" dirty="0">
                          <a:effectLst/>
                          <a:latin typeface="Arial" panose="020B0604020202020204" pitchFamily="34" charset="0"/>
                        </a:rPr>
                        <a:t>Bilatérale DRAAF-Professionnels</a:t>
                      </a:r>
                    </a:p>
                  </a:txBody>
                  <a:tcPr marL="38100" marR="38100" marT="38100" marB="38100"/>
                </a:tc>
                <a:extLst>
                  <a:ext uri="{0D108BD9-81ED-4DB2-BD59-A6C34878D82A}">
                    <a16:rowId xmlns:a16="http://schemas.microsoft.com/office/drawing/2014/main" val="3263137452"/>
                  </a:ext>
                </a:extLst>
              </a:tr>
              <a:tr h="381586">
                <a:tc>
                  <a:txBody>
                    <a:bodyPr/>
                    <a:lstStyle/>
                    <a:p>
                      <a:pPr algn="l" rtl="0">
                        <a:lnSpc>
                          <a:spcPct val="100000"/>
                        </a:lnSpc>
                      </a:pPr>
                      <a:r>
                        <a:rPr lang="fr-FR" sz="1400" u="none" strike="noStrike" dirty="0">
                          <a:effectLst/>
                          <a:latin typeface="Arial" panose="020B0604020202020204" pitchFamily="34" charset="0"/>
                        </a:rPr>
                        <a:t>9 janvier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UNEP – Union Nationale des Entreprises du </a:t>
                      </a:r>
                      <a:r>
                        <a:rPr lang="fr-FR" sz="1400" u="none" strike="noStrike" dirty="0" smtClean="0">
                          <a:effectLst/>
                          <a:latin typeface="Arial" panose="020B0604020202020204" pitchFamily="34" charset="0"/>
                        </a:rPr>
                        <a:t>Paysage</a:t>
                      </a:r>
                      <a:r>
                        <a:rPr lang="fr-FR" sz="1400" u="none" strike="noStrike" baseline="0" dirty="0" smtClean="0">
                          <a:effectLst/>
                          <a:latin typeface="Arial" panose="020B0604020202020204" pitchFamily="34" charset="0"/>
                        </a:rPr>
                        <a:t> - </a:t>
                      </a:r>
                      <a:r>
                        <a:rPr lang="fr-FR" sz="1400" u="none" strike="noStrike" dirty="0" smtClean="0">
                          <a:effectLst/>
                          <a:latin typeface="Arial" panose="020B0604020202020204" pitchFamily="34" charset="0"/>
                        </a:rPr>
                        <a:t>Rencontre </a:t>
                      </a:r>
                      <a:r>
                        <a:rPr lang="fr-FR" sz="1400" u="none" strike="noStrike" dirty="0">
                          <a:effectLst/>
                          <a:latin typeface="Arial" panose="020B0604020202020204" pitchFamily="34" charset="0"/>
                        </a:rPr>
                        <a:t>avec les établissements</a:t>
                      </a:r>
                    </a:p>
                  </a:txBody>
                  <a:tcPr marL="38100" marR="38100" marT="38100" marB="38100"/>
                </a:tc>
                <a:extLst>
                  <a:ext uri="{0D108BD9-81ED-4DB2-BD59-A6C34878D82A}">
                    <a16:rowId xmlns:a16="http://schemas.microsoft.com/office/drawing/2014/main" val="654164262"/>
                  </a:ext>
                </a:extLst>
              </a:tr>
              <a:tr h="649257">
                <a:tc>
                  <a:txBody>
                    <a:bodyPr/>
                    <a:lstStyle/>
                    <a:p>
                      <a:pPr algn="l" rtl="0">
                        <a:lnSpc>
                          <a:spcPct val="100000"/>
                        </a:lnSpc>
                      </a:pPr>
                      <a:r>
                        <a:rPr lang="fr-FR" sz="1400" u="none" strike="noStrike" dirty="0">
                          <a:effectLst/>
                          <a:latin typeface="Arial" panose="020B0604020202020204" pitchFamily="34" charset="0"/>
                        </a:rPr>
                        <a:t>13 mars </a:t>
                      </a:r>
                      <a:r>
                        <a:rPr lang="fr-FR" sz="1400" u="none" strike="noStrike" dirty="0" smtClean="0">
                          <a:effectLst/>
                          <a:latin typeface="Arial" panose="020B0604020202020204" pitchFamily="34" charset="0"/>
                        </a:rPr>
                        <a:t>2019 et 7 juin 2019</a:t>
                      </a:r>
                      <a:endParaRPr lang="fr-FR" sz="1400" u="none" strike="noStrike" dirty="0">
                        <a:effectLst/>
                        <a:latin typeface="Arial" panose="020B0604020202020204" pitchFamily="34" charset="0"/>
                      </a:endParaRP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Crédit agricole Normandie Seine :</a:t>
                      </a:r>
                    </a:p>
                    <a:p>
                      <a:pPr algn="l" rtl="0">
                        <a:lnSpc>
                          <a:spcPct val="100000"/>
                        </a:lnSpc>
                      </a:pPr>
                      <a:r>
                        <a:rPr lang="fr-FR" sz="1400" u="none" strike="noStrike" dirty="0">
                          <a:effectLst/>
                          <a:latin typeface="Arial" panose="020B0604020202020204" pitchFamily="34" charset="0"/>
                        </a:rPr>
                        <a:t>Directeur général, DRH, directeur de la branche agriculture et président du conseil d’administration</a:t>
                      </a:r>
                    </a:p>
                    <a:p>
                      <a:pPr algn="l" rtl="0">
                        <a:lnSpc>
                          <a:spcPct val="100000"/>
                        </a:lnSpc>
                      </a:pPr>
                      <a:r>
                        <a:rPr lang="fr-FR" sz="1400" u="none" strike="noStrike" dirty="0">
                          <a:effectLst/>
                          <a:latin typeface="Arial" panose="020B0604020202020204" pitchFamily="34" charset="0"/>
                        </a:rPr>
                        <a:t>Bilatérale </a:t>
                      </a:r>
                      <a:r>
                        <a:rPr lang="fr-FR" sz="1400" u="none" strike="noStrike" dirty="0" smtClean="0">
                          <a:effectLst/>
                          <a:latin typeface="Arial" panose="020B0604020202020204" pitchFamily="34" charset="0"/>
                        </a:rPr>
                        <a:t>DRAAF-Professionnels + rencontre avec les établissements</a:t>
                      </a:r>
                      <a:endParaRPr lang="fr-FR" sz="1400" u="none" strike="noStrike" dirty="0">
                        <a:effectLst/>
                        <a:latin typeface="Arial" panose="020B0604020202020204" pitchFamily="34" charset="0"/>
                      </a:endParaRPr>
                    </a:p>
                  </a:txBody>
                  <a:tcPr marL="38100" marR="38100" marT="38100" marB="38100"/>
                </a:tc>
                <a:extLst>
                  <a:ext uri="{0D108BD9-81ED-4DB2-BD59-A6C34878D82A}">
                    <a16:rowId xmlns:a16="http://schemas.microsoft.com/office/drawing/2014/main" val="994069621"/>
                  </a:ext>
                </a:extLst>
              </a:tr>
              <a:tr h="455862">
                <a:tc>
                  <a:txBody>
                    <a:bodyPr/>
                    <a:lstStyle/>
                    <a:p>
                      <a:pPr algn="l" rtl="0">
                        <a:lnSpc>
                          <a:spcPct val="100000"/>
                        </a:lnSpc>
                      </a:pPr>
                      <a:r>
                        <a:rPr lang="fr-FR" sz="1400" u="none" strike="noStrike" dirty="0">
                          <a:effectLst/>
                          <a:latin typeface="Arial" panose="020B0604020202020204" pitchFamily="34" charset="0"/>
                        </a:rPr>
                        <a:t>26 mars </a:t>
                      </a:r>
                      <a:r>
                        <a:rPr lang="fr-FR" sz="1400" u="none" strike="noStrike" dirty="0" smtClean="0">
                          <a:effectLst/>
                          <a:latin typeface="Arial" panose="020B0604020202020204" pitchFamily="34" charset="0"/>
                        </a:rPr>
                        <a:t>2019 et 24 juin 2019</a:t>
                      </a:r>
                      <a:endParaRPr lang="fr-FR" sz="1400" u="none" strike="noStrike" dirty="0">
                        <a:effectLst/>
                        <a:latin typeface="Arial" panose="020B0604020202020204" pitchFamily="34" charset="0"/>
                      </a:endParaRP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AVI Normandie (Association d’Aviculture de Normandie)</a:t>
                      </a:r>
                    </a:p>
                    <a:p>
                      <a:pPr algn="l" rtl="0">
                        <a:lnSpc>
                          <a:spcPct val="100000"/>
                        </a:lnSpc>
                      </a:pPr>
                      <a:r>
                        <a:rPr lang="fr-FR" sz="1400" u="none" strike="noStrike" dirty="0">
                          <a:effectLst/>
                          <a:latin typeface="Arial" panose="020B0604020202020204" pitchFamily="34" charset="0"/>
                        </a:rPr>
                        <a:t>Bilatérale DRAAF-Professionnels (26 mars</a:t>
                      </a:r>
                      <a:r>
                        <a:rPr lang="fr-FR" sz="1400" u="none" strike="noStrike" dirty="0" smtClean="0">
                          <a:effectLst/>
                          <a:latin typeface="Arial" panose="020B0604020202020204" pitchFamily="34" charset="0"/>
                        </a:rPr>
                        <a:t>) + rencontre</a:t>
                      </a:r>
                      <a:r>
                        <a:rPr lang="fr-FR" sz="1400" u="none" strike="noStrike" baseline="0" dirty="0" smtClean="0">
                          <a:effectLst/>
                          <a:latin typeface="Arial" panose="020B0604020202020204" pitchFamily="34" charset="0"/>
                        </a:rPr>
                        <a:t> avec les établissements normands</a:t>
                      </a:r>
                      <a:endParaRPr lang="fr-FR" sz="1400" u="none" strike="noStrike" dirty="0">
                        <a:effectLst/>
                        <a:latin typeface="Arial" panose="020B0604020202020204" pitchFamily="34" charset="0"/>
                      </a:endParaRPr>
                    </a:p>
                  </a:txBody>
                  <a:tcPr marL="38100" marR="38100" marT="38100" marB="38100"/>
                </a:tc>
                <a:extLst>
                  <a:ext uri="{0D108BD9-81ED-4DB2-BD59-A6C34878D82A}">
                    <a16:rowId xmlns:a16="http://schemas.microsoft.com/office/drawing/2014/main" val="1581241232"/>
                  </a:ext>
                </a:extLst>
              </a:tr>
              <a:tr h="455862">
                <a:tc>
                  <a:txBody>
                    <a:bodyPr/>
                    <a:lstStyle/>
                    <a:p>
                      <a:pPr algn="l" rtl="0">
                        <a:lnSpc>
                          <a:spcPct val="100000"/>
                        </a:lnSpc>
                      </a:pPr>
                      <a:r>
                        <a:rPr lang="fr-FR" sz="1400" u="none" strike="noStrike" dirty="0">
                          <a:effectLst/>
                          <a:latin typeface="Arial" panose="020B0604020202020204" pitchFamily="34" charset="0"/>
                        </a:rPr>
                        <a:t>26 mars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CETA cidricole de Haute-Normandie, président et technicien </a:t>
                      </a:r>
                      <a:r>
                        <a:rPr lang="fr-FR" sz="1400" u="none" strike="noStrike" dirty="0" smtClean="0">
                          <a:effectLst/>
                          <a:latin typeface="Arial" panose="020B0604020202020204" pitchFamily="34" charset="0"/>
                        </a:rPr>
                        <a:t>Chambre  - EPLEFPA</a:t>
                      </a:r>
                      <a:r>
                        <a:rPr lang="fr-FR" sz="1400" u="none" strike="noStrike" dirty="0">
                          <a:effectLst/>
                          <a:latin typeface="Arial" panose="020B0604020202020204" pitchFamily="34" charset="0"/>
                        </a:rPr>
                        <a:t>, </a:t>
                      </a:r>
                      <a:r>
                        <a:rPr lang="fr-FR" sz="1400" u="none" strike="noStrike" dirty="0" err="1">
                          <a:effectLst/>
                          <a:latin typeface="Arial" panose="020B0604020202020204" pitchFamily="34" charset="0"/>
                        </a:rPr>
                        <a:t>directeur.rices</a:t>
                      </a:r>
                      <a:r>
                        <a:rPr lang="fr-FR" sz="1400" u="none" strike="noStrike" dirty="0">
                          <a:effectLst/>
                          <a:latin typeface="Arial" panose="020B0604020202020204" pitchFamily="34" charset="0"/>
                        </a:rPr>
                        <a:t> d’exploitation et salarié.es</a:t>
                      </a:r>
                    </a:p>
                  </a:txBody>
                  <a:tcPr marL="38100" marR="38100" marT="38100" marB="38100"/>
                </a:tc>
                <a:extLst>
                  <a:ext uri="{0D108BD9-81ED-4DB2-BD59-A6C34878D82A}">
                    <a16:rowId xmlns:a16="http://schemas.microsoft.com/office/drawing/2014/main" val="3272476985"/>
                  </a:ext>
                </a:extLst>
              </a:tr>
              <a:tr h="455862">
                <a:tc>
                  <a:txBody>
                    <a:bodyPr/>
                    <a:lstStyle/>
                    <a:p>
                      <a:pPr algn="l" rtl="0">
                        <a:lnSpc>
                          <a:spcPct val="100000"/>
                        </a:lnSpc>
                      </a:pPr>
                      <a:r>
                        <a:rPr lang="fr-FR" sz="1400" u="none" strike="noStrike" dirty="0">
                          <a:effectLst/>
                          <a:latin typeface="Arial" panose="020B0604020202020204" pitchFamily="34" charset="0"/>
                        </a:rPr>
                        <a:t>8 avril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FRSEA au titre de la branche</a:t>
                      </a:r>
                    </a:p>
                    <a:p>
                      <a:pPr algn="l" rtl="0">
                        <a:lnSpc>
                          <a:spcPct val="100000"/>
                        </a:lnSpc>
                      </a:pPr>
                      <a:r>
                        <a:rPr lang="fr-FR" sz="1400" u="none" strike="noStrike" dirty="0">
                          <a:effectLst/>
                          <a:latin typeface="Arial" panose="020B0604020202020204" pitchFamily="34" charset="0"/>
                        </a:rPr>
                        <a:t>(Fédération Régionale Syndicats Exploitants </a:t>
                      </a:r>
                      <a:r>
                        <a:rPr lang="fr-FR" sz="1400" u="none" strike="noStrike" dirty="0" smtClean="0">
                          <a:effectLst/>
                          <a:latin typeface="Arial" panose="020B0604020202020204" pitchFamily="34" charset="0"/>
                        </a:rPr>
                        <a:t>Agricoles) - Bilatérale </a:t>
                      </a:r>
                      <a:r>
                        <a:rPr lang="fr-FR" sz="1400" u="none" strike="noStrike" dirty="0">
                          <a:effectLst/>
                          <a:latin typeface="Arial" panose="020B0604020202020204" pitchFamily="34" charset="0"/>
                        </a:rPr>
                        <a:t>DRAAF-Professionnels</a:t>
                      </a:r>
                    </a:p>
                  </a:txBody>
                  <a:tcPr marL="38100" marR="38100" marT="38100" marB="38100"/>
                </a:tc>
                <a:extLst>
                  <a:ext uri="{0D108BD9-81ED-4DB2-BD59-A6C34878D82A}">
                    <a16:rowId xmlns:a16="http://schemas.microsoft.com/office/drawing/2014/main" val="623487044"/>
                  </a:ext>
                </a:extLst>
              </a:tr>
              <a:tr h="381586">
                <a:tc>
                  <a:txBody>
                    <a:bodyPr/>
                    <a:lstStyle/>
                    <a:p>
                      <a:pPr algn="l" rtl="0">
                        <a:lnSpc>
                          <a:spcPct val="100000"/>
                        </a:lnSpc>
                      </a:pPr>
                      <a:r>
                        <a:rPr lang="fr-FR" sz="1400" u="none" strike="noStrike" dirty="0">
                          <a:effectLst/>
                          <a:latin typeface="Arial" panose="020B0604020202020204" pitchFamily="34" charset="0"/>
                        </a:rPr>
                        <a:t>13 mai 2019</a:t>
                      </a:r>
                    </a:p>
                  </a:txBody>
                  <a:tcPr marL="38100" marR="38100" marT="38100" marB="38100"/>
                </a:tc>
                <a:tc>
                  <a:txBody>
                    <a:bodyPr/>
                    <a:lstStyle/>
                    <a:p>
                      <a:pPr algn="l" rtl="0">
                        <a:lnSpc>
                          <a:spcPct val="100000"/>
                        </a:lnSpc>
                      </a:pPr>
                      <a:r>
                        <a:rPr lang="fr-FR" sz="1400" u="none" strike="noStrike" dirty="0" smtClean="0">
                          <a:effectLst/>
                          <a:latin typeface="Arial" panose="020B0604020202020204" pitchFamily="34" charset="0"/>
                        </a:rPr>
                        <a:t>AREA - Bilatérale </a:t>
                      </a:r>
                      <a:r>
                        <a:rPr lang="fr-FR" sz="1400" u="none" strike="noStrike" dirty="0">
                          <a:effectLst/>
                          <a:latin typeface="Arial" panose="020B0604020202020204" pitchFamily="34" charset="0"/>
                        </a:rPr>
                        <a:t>DRAAF-Professionnels</a:t>
                      </a:r>
                    </a:p>
                  </a:txBody>
                  <a:tcPr marL="38100" marR="38100" marT="38100" marB="38100"/>
                </a:tc>
                <a:extLst>
                  <a:ext uri="{0D108BD9-81ED-4DB2-BD59-A6C34878D82A}">
                    <a16:rowId xmlns:a16="http://schemas.microsoft.com/office/drawing/2014/main" val="3319074279"/>
                  </a:ext>
                </a:extLst>
              </a:tr>
              <a:tr h="381586">
                <a:tc>
                  <a:txBody>
                    <a:bodyPr/>
                    <a:lstStyle/>
                    <a:p>
                      <a:pPr algn="l" rtl="0">
                        <a:lnSpc>
                          <a:spcPct val="100000"/>
                        </a:lnSpc>
                      </a:pPr>
                      <a:r>
                        <a:rPr lang="fr-FR" sz="1400" u="none" strike="noStrike" dirty="0">
                          <a:effectLst/>
                          <a:latin typeface="Arial" panose="020B0604020202020204" pitchFamily="34" charset="0"/>
                        </a:rPr>
                        <a:t>17 mai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CUMA Normandie (Coopérative d’Utilisation de Matériel Agricole</a:t>
                      </a:r>
                      <a:r>
                        <a:rPr lang="fr-FR" sz="1400" u="none" strike="noStrike" dirty="0" smtClean="0">
                          <a:effectLst/>
                          <a:latin typeface="Arial" panose="020B0604020202020204" pitchFamily="34" charset="0"/>
                        </a:rPr>
                        <a:t>) - Bilatérale </a:t>
                      </a:r>
                      <a:r>
                        <a:rPr lang="fr-FR" sz="1400" u="none" strike="noStrike" dirty="0">
                          <a:effectLst/>
                          <a:latin typeface="Arial" panose="020B0604020202020204" pitchFamily="34" charset="0"/>
                        </a:rPr>
                        <a:t>DRAAF/Professionnels</a:t>
                      </a:r>
                    </a:p>
                  </a:txBody>
                  <a:tcPr marL="38100" marR="38100" marT="38100" marB="38100"/>
                </a:tc>
                <a:extLst>
                  <a:ext uri="{0D108BD9-81ED-4DB2-BD59-A6C34878D82A}">
                    <a16:rowId xmlns:a16="http://schemas.microsoft.com/office/drawing/2014/main" val="3624641303"/>
                  </a:ext>
                </a:extLst>
              </a:tr>
              <a:tr h="381586">
                <a:tc>
                  <a:txBody>
                    <a:bodyPr/>
                    <a:lstStyle/>
                    <a:p>
                      <a:pPr algn="l" rtl="0">
                        <a:lnSpc>
                          <a:spcPct val="100000"/>
                        </a:lnSpc>
                      </a:pPr>
                      <a:r>
                        <a:rPr lang="fr-FR" sz="1400" u="none" strike="noStrike" dirty="0">
                          <a:effectLst/>
                          <a:latin typeface="Arial" panose="020B0604020202020204" pitchFamily="34" charset="0"/>
                        </a:rPr>
                        <a:t>13 juin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ASTREDHOR Seine Manche (Institut Technique de l’Horticulture)</a:t>
                      </a:r>
                    </a:p>
                  </a:txBody>
                  <a:tcPr marL="38100" marR="38100" marT="38100" marB="38100"/>
                </a:tc>
                <a:extLst>
                  <a:ext uri="{0D108BD9-81ED-4DB2-BD59-A6C34878D82A}">
                    <a16:rowId xmlns:a16="http://schemas.microsoft.com/office/drawing/2014/main" val="3980548439"/>
                  </a:ext>
                </a:extLst>
              </a:tr>
            </a:tbl>
          </a:graphicData>
        </a:graphic>
      </p:graphicFrame>
    </p:spTree>
    <p:extLst>
      <p:ext uri="{BB962C8B-B14F-4D97-AF65-F5344CB8AC3E}">
        <p14:creationId xmlns:p14="http://schemas.microsoft.com/office/powerpoint/2010/main" val="20082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cxnSp>
        <p:nvCxnSpPr>
          <p:cNvPr id="3" name="Straight Connector 2"/>
          <p:cNvCxnSpPr/>
          <p:nvPr/>
        </p:nvCxnSpPr>
        <p:spPr>
          <a:xfrm>
            <a:off x="1761017" y="1334614"/>
            <a:ext cx="880704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13" y="2849602"/>
            <a:ext cx="1219200" cy="1938992"/>
          </a:xfrm>
          <a:prstGeom prst="rect">
            <a:avLst/>
          </a:prstGeom>
          <a:noFill/>
        </p:spPr>
        <p:txBody>
          <a:bodyPr wrap="square" rtlCol="0">
            <a:spAutoFit/>
          </a:bodyPr>
          <a:lstStyle/>
          <a:p>
            <a:pPr algn="ctr" defTabSz="914377"/>
            <a:r>
              <a:rPr lang="fr-FR" sz="6000" spc="-300" dirty="0" smtClean="0">
                <a:solidFill>
                  <a:srgbClr val="8BC145"/>
                </a:solidFill>
                <a:latin typeface="Bebas Neue" pitchFamily="34" charset="0"/>
              </a:rPr>
              <a:t>12+</a:t>
            </a:r>
            <a:endParaRPr lang="en-US" sz="6000" spc="-300" dirty="0">
              <a:solidFill>
                <a:srgbClr val="8BC145"/>
              </a:solidFill>
              <a:latin typeface="Bebas Neue" pitchFamily="34" charset="0"/>
            </a:endParaRPr>
          </a:p>
        </p:txBody>
      </p:sp>
      <p:sp>
        <p:nvSpPr>
          <p:cNvPr id="56" name="TextBox 75"/>
          <p:cNvSpPr txBox="1"/>
          <p:nvPr/>
        </p:nvSpPr>
        <p:spPr>
          <a:xfrm>
            <a:off x="1111770" y="-81158"/>
            <a:ext cx="9968459" cy="1415772"/>
          </a:xfrm>
          <a:prstGeom prst="rect">
            <a:avLst/>
          </a:prstGeom>
          <a:noFill/>
        </p:spPr>
        <p:txBody>
          <a:bodyPr wrap="square" rtlCol="0">
            <a:spAutoFit/>
          </a:bodyPr>
          <a:lstStyle/>
          <a:p>
            <a:pPr algn="ctr" defTabSz="914377"/>
            <a:r>
              <a:rPr lang="fr-FR" sz="3200" b="1" dirty="0" smtClean="0">
                <a:solidFill>
                  <a:srgbClr val="ED423A"/>
                </a:solidFill>
                <a:latin typeface="Calibri" panose="020F0502020204030204"/>
                <a:ea typeface="Open Sans" panose="020B0606030504020204" pitchFamily="34" charset="0"/>
                <a:cs typeface="Open Sans" panose="020B0606030504020204" pitchFamily="34" charset="0"/>
              </a:rPr>
              <a:t>Loi « Liberté de choisir son avenir professionnel »</a:t>
            </a:r>
            <a:endParaRPr lang="en-US" sz="3200" b="1" dirty="0">
              <a:solidFill>
                <a:srgbClr val="ED423A"/>
              </a:solidFill>
              <a:latin typeface="Calibri" panose="020F0502020204030204"/>
              <a:ea typeface="Open Sans" panose="020B0606030504020204" pitchFamily="34" charset="0"/>
              <a:cs typeface="Open Sans" panose="020B0606030504020204" pitchFamily="34" charset="0"/>
            </a:endParaRPr>
          </a:p>
          <a:p>
            <a:pPr algn="ctr" defTabSz="914377"/>
            <a:r>
              <a:rPr lang="fr-FR" sz="5400" dirty="0" smtClean="0">
                <a:solidFill>
                  <a:prstClr val="white">
                    <a:lumMod val="50000"/>
                  </a:prstClr>
                </a:solidFill>
                <a:latin typeface="Raleway" panose="020B0503030101060003" pitchFamily="34" charset="0"/>
              </a:rPr>
              <a:t>La stratégie régionale</a:t>
            </a:r>
            <a:endParaRPr lang="en-US" sz="5400" dirty="0">
              <a:solidFill>
                <a:prstClr val="white">
                  <a:lumMod val="50000"/>
                </a:prstClr>
              </a:solidFill>
              <a:latin typeface="Raleway" panose="020B0503030101060003"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839493607"/>
              </p:ext>
            </p:extLst>
          </p:nvPr>
        </p:nvGraphicFramePr>
        <p:xfrm>
          <a:off x="1196387" y="1619458"/>
          <a:ext cx="10529851" cy="439928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1905419664"/>
                    </a:ext>
                  </a:extLst>
                </a:gridCol>
                <a:gridCol w="8186701">
                  <a:extLst>
                    <a:ext uri="{9D8B030D-6E8A-4147-A177-3AD203B41FA5}">
                      <a16:colId xmlns:a16="http://schemas.microsoft.com/office/drawing/2014/main" val="4167195887"/>
                    </a:ext>
                  </a:extLst>
                </a:gridCol>
              </a:tblGrid>
              <a:tr h="370840">
                <a:tc>
                  <a:txBody>
                    <a:bodyPr/>
                    <a:lstStyle/>
                    <a:p>
                      <a:pPr algn="ctr"/>
                      <a:r>
                        <a:rPr lang="fr-FR" dirty="0" smtClean="0"/>
                        <a:t>Quand</a:t>
                      </a:r>
                      <a:endParaRPr lang="fr-FR" dirty="0"/>
                    </a:p>
                  </a:txBody>
                  <a:tcPr/>
                </a:tc>
                <a:tc>
                  <a:txBody>
                    <a:bodyPr/>
                    <a:lstStyle/>
                    <a:p>
                      <a:pPr algn="ctr"/>
                      <a:r>
                        <a:rPr lang="fr-FR" dirty="0" smtClean="0"/>
                        <a:t>Qui</a:t>
                      </a:r>
                      <a:endParaRPr lang="fr-FR" dirty="0"/>
                    </a:p>
                  </a:txBody>
                  <a:tcPr/>
                </a:tc>
                <a:extLst>
                  <a:ext uri="{0D108BD9-81ED-4DB2-BD59-A6C34878D82A}">
                    <a16:rowId xmlns:a16="http://schemas.microsoft.com/office/drawing/2014/main" val="618561286"/>
                  </a:ext>
                </a:extLst>
              </a:tr>
              <a:tr h="370840">
                <a:tc>
                  <a:txBody>
                    <a:bodyPr/>
                    <a:lstStyle/>
                    <a:p>
                      <a:pPr algn="l" rtl="0">
                        <a:lnSpc>
                          <a:spcPct val="100000"/>
                        </a:lnSpc>
                      </a:pPr>
                      <a:r>
                        <a:rPr lang="fr-FR" sz="1400" u="none" strike="noStrike" dirty="0">
                          <a:effectLst/>
                          <a:latin typeface="Arial" panose="020B0604020202020204" pitchFamily="34" charset="0"/>
                        </a:rPr>
                        <a:t>21 novembre </a:t>
                      </a:r>
                      <a:r>
                        <a:rPr lang="fr-FR" sz="1400" u="none" strike="noStrike" dirty="0" smtClean="0">
                          <a:effectLst/>
                          <a:latin typeface="Arial" panose="020B0604020202020204" pitchFamily="34" charset="0"/>
                        </a:rPr>
                        <a:t>2018 et 3 </a:t>
                      </a:r>
                      <a:r>
                        <a:rPr lang="fr-FR" sz="1400" u="none" strike="noStrike" dirty="0">
                          <a:effectLst/>
                          <a:latin typeface="Arial" panose="020B0604020202020204" pitchFamily="34" charset="0"/>
                        </a:rPr>
                        <a:t>avril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Rectorats de Rouen et de Caen </a:t>
                      </a:r>
                      <a:r>
                        <a:rPr lang="fr-FR" sz="1400" u="none" strike="noStrike" dirty="0" smtClean="0">
                          <a:effectLst/>
                          <a:latin typeface="Arial" panose="020B0604020202020204" pitchFamily="34" charset="0"/>
                        </a:rPr>
                        <a:t>-</a:t>
                      </a:r>
                      <a:r>
                        <a:rPr lang="fr-FR" sz="1400" u="none" strike="noStrike" baseline="0" dirty="0" smtClean="0">
                          <a:effectLst/>
                          <a:latin typeface="Arial" panose="020B0604020202020204" pitchFamily="34" charset="0"/>
                        </a:rPr>
                        <a:t> </a:t>
                      </a:r>
                      <a:r>
                        <a:rPr lang="fr-FR" sz="1400" u="none" strike="noStrike" dirty="0" smtClean="0">
                          <a:effectLst/>
                          <a:latin typeface="Arial" panose="020B0604020202020204" pitchFamily="34" charset="0"/>
                        </a:rPr>
                        <a:t>SAIO </a:t>
                      </a:r>
                      <a:r>
                        <a:rPr lang="fr-FR" sz="1400" u="none" strike="noStrike" dirty="0">
                          <a:effectLst/>
                          <a:latin typeface="Arial" panose="020B0604020202020204" pitchFamily="34" charset="0"/>
                        </a:rPr>
                        <a:t>et secrétariat général</a:t>
                      </a:r>
                    </a:p>
                  </a:txBody>
                  <a:tcPr marL="38100" marR="38100" marT="38100" marB="38100"/>
                </a:tc>
                <a:extLst>
                  <a:ext uri="{0D108BD9-81ED-4DB2-BD59-A6C34878D82A}">
                    <a16:rowId xmlns:a16="http://schemas.microsoft.com/office/drawing/2014/main" val="873347248"/>
                  </a:ext>
                </a:extLst>
              </a:tr>
              <a:tr h="370840">
                <a:tc>
                  <a:txBody>
                    <a:bodyPr/>
                    <a:lstStyle/>
                    <a:p>
                      <a:pPr algn="l" rtl="0">
                        <a:lnSpc>
                          <a:spcPct val="100000"/>
                        </a:lnSpc>
                      </a:pPr>
                      <a:r>
                        <a:rPr lang="fr-FR" sz="1400" u="none" strike="noStrike" dirty="0">
                          <a:effectLst/>
                          <a:latin typeface="Arial" panose="020B0604020202020204" pitchFamily="34" charset="0"/>
                        </a:rPr>
                        <a:t>31 janvier </a:t>
                      </a:r>
                      <a:r>
                        <a:rPr lang="fr-FR" sz="1400" u="none" strike="noStrike" dirty="0" smtClean="0">
                          <a:effectLst/>
                          <a:latin typeface="Arial" panose="020B0604020202020204" pitchFamily="34" charset="0"/>
                        </a:rPr>
                        <a:t>2019 et 27 </a:t>
                      </a:r>
                      <a:r>
                        <a:rPr lang="fr-FR" sz="1400" u="none" strike="noStrike" dirty="0">
                          <a:effectLst/>
                          <a:latin typeface="Arial" panose="020B0604020202020204" pitchFamily="34" charset="0"/>
                        </a:rPr>
                        <a:t>mars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Université de Caen et Université de Rouen : </a:t>
                      </a:r>
                      <a:r>
                        <a:rPr lang="fr-FR" sz="1400" u="none" strike="noStrike" dirty="0" smtClean="0">
                          <a:effectLst/>
                          <a:latin typeface="Arial" panose="020B0604020202020204" pitchFamily="34" charset="0"/>
                        </a:rPr>
                        <a:t>pôle </a:t>
                      </a:r>
                      <a:r>
                        <a:rPr lang="fr-FR" sz="1400" u="none" strike="noStrike" dirty="0">
                          <a:effectLst/>
                          <a:latin typeface="Arial" panose="020B0604020202020204" pitchFamily="34" charset="0"/>
                        </a:rPr>
                        <a:t>formation, orientation et insertion </a:t>
                      </a:r>
                      <a:r>
                        <a:rPr lang="fr-FR" sz="1400" u="none" strike="noStrike" dirty="0" smtClean="0">
                          <a:effectLst/>
                          <a:latin typeface="Arial" panose="020B0604020202020204" pitchFamily="34" charset="0"/>
                        </a:rPr>
                        <a:t>,vice-président université et secrétariat </a:t>
                      </a:r>
                      <a:r>
                        <a:rPr lang="fr-FR" sz="1400" u="none" strike="noStrike" dirty="0">
                          <a:effectLst/>
                          <a:latin typeface="Arial" panose="020B0604020202020204" pitchFamily="34" charset="0"/>
                        </a:rPr>
                        <a:t>général</a:t>
                      </a:r>
                    </a:p>
                  </a:txBody>
                  <a:tcPr marL="38100" marR="38100" marT="38100" marB="38100"/>
                </a:tc>
                <a:extLst>
                  <a:ext uri="{0D108BD9-81ED-4DB2-BD59-A6C34878D82A}">
                    <a16:rowId xmlns:a16="http://schemas.microsoft.com/office/drawing/2014/main" val="4246484990"/>
                  </a:ext>
                </a:extLst>
              </a:tr>
              <a:tr h="370840">
                <a:tc>
                  <a:txBody>
                    <a:bodyPr/>
                    <a:lstStyle/>
                    <a:p>
                      <a:pPr algn="l" rtl="0">
                        <a:lnSpc>
                          <a:spcPct val="100000"/>
                        </a:lnSpc>
                      </a:pPr>
                      <a:r>
                        <a:rPr lang="fr-FR" sz="1400" u="none" strike="noStrike" dirty="0">
                          <a:effectLst/>
                          <a:latin typeface="Arial" panose="020B0604020202020204" pitchFamily="34" charset="0"/>
                        </a:rPr>
                        <a:t>4 mars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Conseil Régional – Direction de l’apprentissage et de l’alternance</a:t>
                      </a:r>
                    </a:p>
                  </a:txBody>
                  <a:tcPr marL="38100" marR="38100" marT="38100" marB="38100"/>
                </a:tc>
                <a:extLst>
                  <a:ext uri="{0D108BD9-81ED-4DB2-BD59-A6C34878D82A}">
                    <a16:rowId xmlns:a16="http://schemas.microsoft.com/office/drawing/2014/main" val="3614655592"/>
                  </a:ext>
                </a:extLst>
              </a:tr>
              <a:tr h="370840">
                <a:tc>
                  <a:txBody>
                    <a:bodyPr/>
                    <a:lstStyle/>
                    <a:p>
                      <a:pPr algn="l" rtl="0">
                        <a:lnSpc>
                          <a:spcPct val="100000"/>
                        </a:lnSpc>
                      </a:pPr>
                      <a:r>
                        <a:rPr lang="fr-FR" sz="1400" u="none" strike="noStrike" dirty="0">
                          <a:effectLst/>
                          <a:latin typeface="Arial" panose="020B0604020202020204" pitchFamily="34" charset="0"/>
                        </a:rPr>
                        <a:t>7 janvier </a:t>
                      </a:r>
                      <a:r>
                        <a:rPr lang="fr-FR" sz="1400" u="none" strike="noStrike" dirty="0" smtClean="0">
                          <a:effectLst/>
                          <a:latin typeface="Arial" panose="020B0604020202020204" pitchFamily="34" charset="0"/>
                        </a:rPr>
                        <a:t>2019, 11 </a:t>
                      </a:r>
                      <a:r>
                        <a:rPr lang="fr-FR" sz="1400" u="none" strike="noStrike" dirty="0">
                          <a:effectLst/>
                          <a:latin typeface="Arial" panose="020B0604020202020204" pitchFamily="34" charset="0"/>
                        </a:rPr>
                        <a:t>mars </a:t>
                      </a:r>
                      <a:r>
                        <a:rPr lang="fr-FR" sz="1400" u="none" strike="noStrike" dirty="0" smtClean="0">
                          <a:effectLst/>
                          <a:latin typeface="Arial" panose="020B0604020202020204" pitchFamily="34" charset="0"/>
                        </a:rPr>
                        <a:t>2019 et 24 </a:t>
                      </a:r>
                      <a:r>
                        <a:rPr lang="fr-FR" sz="1400" u="none" strike="noStrike" dirty="0">
                          <a:effectLst/>
                          <a:latin typeface="Arial" panose="020B0604020202020204" pitchFamily="34" charset="0"/>
                        </a:rPr>
                        <a:t>avril 2019</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Conseil Régional de Normandie – Direction des Lycées</a:t>
                      </a:r>
                    </a:p>
                  </a:txBody>
                  <a:tcPr marL="38100" marR="38100" marT="38100" marB="38100"/>
                </a:tc>
                <a:extLst>
                  <a:ext uri="{0D108BD9-81ED-4DB2-BD59-A6C34878D82A}">
                    <a16:rowId xmlns:a16="http://schemas.microsoft.com/office/drawing/2014/main" val="114527396"/>
                  </a:ext>
                </a:extLst>
              </a:tr>
              <a:tr h="370840">
                <a:tc>
                  <a:txBody>
                    <a:bodyPr/>
                    <a:lstStyle/>
                    <a:p>
                      <a:pPr algn="l" rtl="0">
                        <a:lnSpc>
                          <a:spcPct val="100000"/>
                        </a:lnSpc>
                      </a:pPr>
                      <a:r>
                        <a:rPr lang="fr-FR" sz="1400" u="none" strike="noStrike" dirty="0">
                          <a:effectLst/>
                          <a:latin typeface="Arial" panose="020B0604020202020204" pitchFamily="34" charset="0"/>
                        </a:rPr>
                        <a:t>2 à 3 par mois</a:t>
                      </a:r>
                    </a:p>
                  </a:txBody>
                  <a:tcPr marL="38100" marR="38100" marT="38100" marB="38100"/>
                </a:tc>
                <a:tc>
                  <a:txBody>
                    <a:bodyPr/>
                    <a:lstStyle/>
                    <a:p>
                      <a:pPr algn="l" rtl="0">
                        <a:lnSpc>
                          <a:spcPct val="100000"/>
                        </a:lnSpc>
                      </a:pPr>
                      <a:r>
                        <a:rPr lang="fr-FR" sz="1400" u="none" strike="noStrike" dirty="0">
                          <a:effectLst/>
                          <a:latin typeface="Arial" panose="020B0604020202020204" pitchFamily="34" charset="0"/>
                        </a:rPr>
                        <a:t>CREFOP et comitologie :</a:t>
                      </a:r>
                    </a:p>
                    <a:p>
                      <a:pPr algn="l" rtl="0">
                        <a:lnSpc>
                          <a:spcPct val="100000"/>
                        </a:lnSpc>
                      </a:pPr>
                      <a:r>
                        <a:rPr lang="fr-FR" sz="1400" u="none" strike="noStrike" dirty="0">
                          <a:effectLst/>
                          <a:latin typeface="Arial" panose="020B0604020202020204" pitchFamily="34" charset="0"/>
                        </a:rPr>
                        <a:t>Comité plénier, bureau, commissions « qualité, compétences, qualifications », « parcours, CPRDFOP, carte des formations, évaluation », « territoires », « « emploi, économie », « PIC (1) »</a:t>
                      </a:r>
                    </a:p>
                  </a:txBody>
                  <a:tcPr marL="38100" marR="38100" marT="38100" marB="38100"/>
                </a:tc>
                <a:extLst>
                  <a:ext uri="{0D108BD9-81ED-4DB2-BD59-A6C34878D82A}">
                    <a16:rowId xmlns:a16="http://schemas.microsoft.com/office/drawing/2014/main" val="546479920"/>
                  </a:ext>
                </a:extLst>
              </a:tr>
              <a:tr h="370840">
                <a:tc>
                  <a:txBody>
                    <a:bodyPr/>
                    <a:lstStyle/>
                    <a:p>
                      <a:pPr algn="l" rtl="0">
                        <a:lnSpc>
                          <a:spcPct val="100000"/>
                        </a:lnSpc>
                      </a:pPr>
                      <a:r>
                        <a:rPr lang="fr-FR" sz="1400" u="none" strike="noStrike" dirty="0">
                          <a:effectLst/>
                          <a:latin typeface="Arial" panose="020B0604020202020204" pitchFamily="34" charset="0"/>
                        </a:rPr>
                        <a:t>14 mars </a:t>
                      </a:r>
                      <a:r>
                        <a:rPr lang="fr-FR" sz="1400" u="none" strike="noStrike" dirty="0" smtClean="0">
                          <a:effectLst/>
                          <a:latin typeface="Arial" panose="020B0604020202020204" pitchFamily="34" charset="0"/>
                        </a:rPr>
                        <a:t>2019 et 3 </a:t>
                      </a:r>
                      <a:r>
                        <a:rPr lang="fr-FR" sz="1400" u="none" strike="noStrike" dirty="0">
                          <a:effectLst/>
                          <a:latin typeface="Arial" panose="020B0604020202020204" pitchFamily="34" charset="0"/>
                        </a:rPr>
                        <a:t>mai 2019</a:t>
                      </a:r>
                    </a:p>
                    <a:p>
                      <a:pPr algn="l" rtl="0">
                        <a:lnSpc>
                          <a:spcPct val="100000"/>
                        </a:lnSpc>
                      </a:pPr>
                      <a:endParaRPr lang="fr-FR" sz="1400" u="none" strike="noStrike" dirty="0">
                        <a:effectLst/>
                        <a:latin typeface="Arial" panose="020B0604020202020204" pitchFamily="34" charset="0"/>
                      </a:endParaRPr>
                    </a:p>
                  </a:txBody>
                  <a:tcPr marL="38100" marR="38100" marT="38100" marB="38100"/>
                </a:tc>
                <a:tc>
                  <a:txBody>
                    <a:bodyPr/>
                    <a:lstStyle/>
                    <a:p>
                      <a:pPr algn="l" rtl="0">
                        <a:lnSpc>
                          <a:spcPct val="100000"/>
                        </a:lnSpc>
                      </a:pPr>
                      <a:r>
                        <a:rPr lang="fr-FR" sz="1400" u="none" strike="noStrike" dirty="0" smtClean="0">
                          <a:effectLst/>
                          <a:latin typeface="Arial" panose="020B0604020202020204" pitchFamily="34" charset="0"/>
                        </a:rPr>
                        <a:t>DIRECCTE/DRAAF/</a:t>
                      </a:r>
                      <a:r>
                        <a:rPr lang="fr-FR" sz="1400" u="none" strike="noStrike" dirty="0" err="1" smtClean="0">
                          <a:effectLst/>
                          <a:latin typeface="Arial" panose="020B0604020202020204" pitchFamily="34" charset="0"/>
                        </a:rPr>
                        <a:t>Education</a:t>
                      </a:r>
                      <a:r>
                        <a:rPr lang="fr-FR" sz="1400" u="none" strike="noStrike" dirty="0" smtClean="0">
                          <a:effectLst/>
                          <a:latin typeface="Arial" panose="020B0604020202020204" pitchFamily="34" charset="0"/>
                        </a:rPr>
                        <a:t> Nationale/DRDJSCS/ARS/DIRM/Défense</a:t>
                      </a:r>
                      <a:endParaRPr lang="fr-FR" sz="1400" u="none" strike="noStrike" dirty="0">
                        <a:effectLst/>
                        <a:latin typeface="Arial" panose="020B0604020202020204" pitchFamily="34" charset="0"/>
                      </a:endParaRPr>
                    </a:p>
                  </a:txBody>
                  <a:tcPr marL="38100" marR="38100" marT="38100" marB="38100"/>
                </a:tc>
                <a:extLst>
                  <a:ext uri="{0D108BD9-81ED-4DB2-BD59-A6C34878D82A}">
                    <a16:rowId xmlns:a16="http://schemas.microsoft.com/office/drawing/2014/main" val="2757343277"/>
                  </a:ext>
                </a:extLst>
              </a:tr>
              <a:tr h="370840">
                <a:tc>
                  <a:txBody>
                    <a:bodyPr/>
                    <a:lstStyle/>
                    <a:p>
                      <a:pPr algn="l" rtl="0">
                        <a:lnSpc>
                          <a:spcPct val="100000"/>
                        </a:lnSpc>
                      </a:pPr>
                      <a:r>
                        <a:rPr lang="fr-FR" sz="1400" u="none" strike="noStrike" dirty="0" smtClean="0">
                          <a:effectLst/>
                          <a:latin typeface="Arial" panose="020B0604020202020204" pitchFamily="34" charset="0"/>
                        </a:rPr>
                        <a:t>3 mai 2019 et 10 mai 2019</a:t>
                      </a:r>
                    </a:p>
                    <a:p>
                      <a:pPr algn="l" rtl="0">
                        <a:lnSpc>
                          <a:spcPct val="100000"/>
                        </a:lnSpc>
                      </a:pPr>
                      <a:endParaRPr lang="fr-FR" sz="1400" u="none" strike="noStrike" dirty="0">
                        <a:effectLst/>
                        <a:latin typeface="Arial" panose="020B0604020202020204" pitchFamily="34" charset="0"/>
                      </a:endParaRPr>
                    </a:p>
                  </a:txBody>
                  <a:tcPr marL="38100" marR="38100" marT="38100" marB="38100"/>
                </a:tc>
                <a:tc>
                  <a:txBody>
                    <a:bodyPr/>
                    <a:lstStyle/>
                    <a:p>
                      <a:pPr algn="l" rtl="0">
                        <a:lnSpc>
                          <a:spcPct val="100000"/>
                        </a:lnSpc>
                      </a:pPr>
                      <a:r>
                        <a:rPr lang="fr-FR" sz="1400" u="none" strike="noStrike" dirty="0" smtClean="0">
                          <a:effectLst/>
                          <a:latin typeface="Arial" panose="020B0604020202020204" pitchFamily="34" charset="0"/>
                        </a:rPr>
                        <a:t>DIRECCTE / DRAAF / 9 CFA d’EPLEFPA</a:t>
                      </a:r>
                    </a:p>
                    <a:p>
                      <a:pPr algn="l" rtl="0">
                        <a:lnSpc>
                          <a:spcPct val="100000"/>
                        </a:lnSpc>
                      </a:pPr>
                      <a:r>
                        <a:rPr lang="fr-FR" sz="1400" u="none" strike="noStrike" dirty="0" smtClean="0">
                          <a:effectLst/>
                          <a:latin typeface="Arial" panose="020B0604020202020204" pitchFamily="34" charset="0"/>
                        </a:rPr>
                        <a:t/>
                      </a:r>
                      <a:br>
                        <a:rPr lang="fr-FR" sz="1400" u="none" strike="noStrike" dirty="0" smtClean="0">
                          <a:effectLst/>
                          <a:latin typeface="Arial" panose="020B0604020202020204" pitchFamily="34" charset="0"/>
                        </a:rPr>
                      </a:br>
                      <a:r>
                        <a:rPr lang="fr-FR" sz="1400" u="none" strike="noStrike" dirty="0" smtClean="0">
                          <a:effectLst/>
                          <a:latin typeface="Arial" panose="020B0604020202020204" pitchFamily="34" charset="0"/>
                        </a:rPr>
                        <a:t>DIRECCTE : comité de sélection AAP « invisibles »</a:t>
                      </a:r>
                    </a:p>
                    <a:p>
                      <a:pPr algn="l" rtl="0">
                        <a:lnSpc>
                          <a:spcPct val="100000"/>
                        </a:lnSpc>
                      </a:pPr>
                      <a:endParaRPr lang="fr-FR" sz="1400" u="none" strike="noStrike" dirty="0">
                        <a:effectLst/>
                        <a:latin typeface="Arial" panose="020B0604020202020204" pitchFamily="34" charset="0"/>
                      </a:endParaRPr>
                    </a:p>
                  </a:txBody>
                  <a:tcPr marL="38100" marR="38100" marT="38100" marB="38100"/>
                </a:tc>
                <a:extLst>
                  <a:ext uri="{0D108BD9-81ED-4DB2-BD59-A6C34878D82A}">
                    <a16:rowId xmlns:a16="http://schemas.microsoft.com/office/drawing/2014/main" val="271059531"/>
                  </a:ext>
                </a:extLst>
              </a:tr>
            </a:tbl>
          </a:graphicData>
        </a:graphic>
      </p:graphicFrame>
    </p:spTree>
    <p:extLst>
      <p:ext uri="{BB962C8B-B14F-4D97-AF65-F5344CB8AC3E}">
        <p14:creationId xmlns:p14="http://schemas.microsoft.com/office/powerpoint/2010/main" val="21052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712" y="230085"/>
            <a:ext cx="10515600" cy="673100"/>
          </a:xfrm>
        </p:spPr>
        <p:txBody>
          <a:bodyPr>
            <a:normAutofit fontScale="90000"/>
          </a:bodyPr>
          <a:lstStyle/>
          <a:p>
            <a:r>
              <a:rPr lang="en-US" dirty="0" err="1"/>
              <a:t>Objectifs</a:t>
            </a:r>
            <a:r>
              <a:rPr lang="en-US" dirty="0"/>
              <a:t> &amp; </a:t>
            </a:r>
            <a:r>
              <a:rPr lang="en-US" dirty="0" err="1"/>
              <a:t>Priorités</a:t>
            </a:r>
            <a:r>
              <a:rPr lang="en-US" dirty="0"/>
              <a:t> </a:t>
            </a:r>
            <a:r>
              <a:rPr lang="en-US" dirty="0" smtClean="0"/>
              <a:t>2020-2021</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8" name="Content Placeholder 7"/>
          <p:cNvSpPr>
            <a:spLocks noGrp="1"/>
          </p:cNvSpPr>
          <p:nvPr>
            <p:ph sz="half" idx="1"/>
          </p:nvPr>
        </p:nvSpPr>
        <p:spPr>
          <a:xfrm>
            <a:off x="2569683" y="3229286"/>
            <a:ext cx="7539826" cy="770123"/>
          </a:xfrm>
        </p:spPr>
        <p:txBody>
          <a:bodyPr>
            <a:normAutofit/>
          </a:bodyPr>
          <a:lstStyle/>
          <a:p>
            <a:pPr marL="0" indent="0">
              <a:buNone/>
            </a:pPr>
            <a:r>
              <a:rPr lang="fr-FR" sz="3200" dirty="0" smtClean="0"/>
              <a:t>Attractivité</a:t>
            </a:r>
            <a:endParaRPr lang="en-US" sz="3200" b="1" dirty="0"/>
          </a:p>
        </p:txBody>
      </p:sp>
      <p:sp>
        <p:nvSpPr>
          <p:cNvPr id="6" name="Accolade ouvrante 5"/>
          <p:cNvSpPr/>
          <p:nvPr/>
        </p:nvSpPr>
        <p:spPr>
          <a:xfrm>
            <a:off x="1982882" y="3209896"/>
            <a:ext cx="568160" cy="33947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nvGrpSpPr>
          <p:cNvPr id="29" name="Groupe 28"/>
          <p:cNvGrpSpPr/>
          <p:nvPr/>
        </p:nvGrpSpPr>
        <p:grpSpPr>
          <a:xfrm>
            <a:off x="-96511" y="3605290"/>
            <a:ext cx="2176280" cy="2215991"/>
            <a:chOff x="-96511" y="3605290"/>
            <a:chExt cx="2176280" cy="2215991"/>
          </a:xfrm>
        </p:grpSpPr>
        <p:sp>
          <p:nvSpPr>
            <p:cNvPr id="7" name="ZoneTexte 6"/>
            <p:cNvSpPr txBox="1"/>
            <p:nvPr/>
          </p:nvSpPr>
          <p:spPr>
            <a:xfrm>
              <a:off x="591579" y="3605290"/>
              <a:ext cx="8001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800" b="0" i="0" u="none" strike="noStrike" kern="1200" cap="none" spc="0" normalizeH="0" baseline="0" noProof="0" dirty="0" smtClean="0">
                  <a:ln>
                    <a:noFill/>
                  </a:ln>
                  <a:solidFill>
                    <a:srgbClr val="0095CD"/>
                  </a:solidFill>
                  <a:effectLst/>
                  <a:uLnTx/>
                  <a:uFillTx/>
                  <a:latin typeface="Calibri" panose="020F0502020204030204"/>
                  <a:ea typeface="+mn-ea"/>
                  <a:cs typeface="+mn-cs"/>
                </a:rPr>
                <a:t>4</a:t>
              </a:r>
              <a:endParaRPr kumimoji="0" lang="fr-FR" sz="8800" b="0" i="0" u="none" strike="noStrike" kern="1200" cap="none" spc="0" normalizeH="0" baseline="0" noProof="0" dirty="0">
                <a:ln>
                  <a:noFill/>
                </a:ln>
                <a:solidFill>
                  <a:srgbClr val="0095CD"/>
                </a:solidFill>
                <a:effectLst/>
                <a:uLnTx/>
                <a:uFillTx/>
                <a:latin typeface="Calibri" panose="020F0502020204030204"/>
                <a:ea typeface="+mn-ea"/>
                <a:cs typeface="+mn-cs"/>
              </a:endParaRPr>
            </a:p>
          </p:txBody>
        </p:sp>
        <p:cxnSp>
          <p:nvCxnSpPr>
            <p:cNvPr id="12" name="Connecteur droit 11"/>
            <p:cNvCxnSpPr/>
            <p:nvPr/>
          </p:nvCxnSpPr>
          <p:spPr>
            <a:xfrm>
              <a:off x="270201" y="4908401"/>
              <a:ext cx="1435711" cy="32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6511" y="5051840"/>
              <a:ext cx="21762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smtClean="0">
                  <a:ln>
                    <a:noFill/>
                  </a:ln>
                  <a:solidFill>
                    <a:srgbClr val="0095CD"/>
                  </a:solidFill>
                  <a:effectLst/>
                  <a:uLnTx/>
                  <a:uFillTx/>
                  <a:latin typeface="Calibri" panose="020F0502020204030204"/>
                  <a:ea typeface="+mn-ea"/>
                  <a:cs typeface="+mn-cs"/>
                </a:rPr>
                <a:t>priorités</a:t>
              </a:r>
              <a:endParaRPr kumimoji="0" lang="fr-FR" sz="4400" b="1" i="0" u="none" strike="noStrike" kern="1200" cap="none" spc="0" normalizeH="0" baseline="0" noProof="0" dirty="0">
                <a:ln>
                  <a:noFill/>
                </a:ln>
                <a:solidFill>
                  <a:srgbClr val="0095CD"/>
                </a:solidFill>
                <a:effectLst/>
                <a:uLnTx/>
                <a:uFillTx/>
                <a:latin typeface="Calibri" panose="020F0502020204030204"/>
                <a:ea typeface="+mn-ea"/>
                <a:cs typeface="+mn-cs"/>
              </a:endParaRPr>
            </a:p>
          </p:txBody>
        </p:sp>
      </p:grpSp>
      <p:sp>
        <p:nvSpPr>
          <p:cNvPr id="3" name="Rectangle 2"/>
          <p:cNvSpPr/>
          <p:nvPr/>
        </p:nvSpPr>
        <p:spPr>
          <a:xfrm>
            <a:off x="2518928" y="4794957"/>
            <a:ext cx="655808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273339"/>
                </a:solidFill>
                <a:effectLst/>
                <a:uLnTx/>
                <a:uFillTx/>
                <a:latin typeface="Calibri" panose="020F0502020204030204"/>
                <a:ea typeface="+mn-ea"/>
                <a:cs typeface="+mn-cs"/>
              </a:rPr>
              <a:t>Co-construction de l’expertise emploi : l’importance du dialogue de gestion </a:t>
            </a:r>
          </a:p>
        </p:txBody>
      </p:sp>
      <p:sp>
        <p:nvSpPr>
          <p:cNvPr id="11" name="Content Placeholder 7"/>
          <p:cNvSpPr>
            <a:spLocks noGrp="1"/>
          </p:cNvSpPr>
          <p:nvPr>
            <p:ph sz="half" idx="1"/>
          </p:nvPr>
        </p:nvSpPr>
        <p:spPr>
          <a:xfrm>
            <a:off x="2518928" y="6077115"/>
            <a:ext cx="4926994" cy="615692"/>
          </a:xfrm>
        </p:spPr>
        <p:txBody>
          <a:bodyPr>
            <a:normAutofit/>
          </a:bodyPr>
          <a:lstStyle/>
          <a:p>
            <a:pPr marL="0" indent="0">
              <a:buNone/>
            </a:pPr>
            <a:r>
              <a:rPr lang="fr-FR" sz="3200" dirty="0"/>
              <a:t>Fonctionnement en réseau</a:t>
            </a:r>
            <a:endParaRPr lang="en-US" sz="3200" b="1" dirty="0"/>
          </a:p>
        </p:txBody>
      </p:sp>
      <p:sp>
        <p:nvSpPr>
          <p:cNvPr id="13" name="Content Placeholder 7"/>
          <p:cNvSpPr>
            <a:spLocks noGrp="1"/>
          </p:cNvSpPr>
          <p:nvPr>
            <p:ph sz="half" idx="1"/>
          </p:nvPr>
        </p:nvSpPr>
        <p:spPr>
          <a:xfrm>
            <a:off x="2518928" y="4025999"/>
            <a:ext cx="7539826" cy="770123"/>
          </a:xfrm>
        </p:spPr>
        <p:txBody>
          <a:bodyPr>
            <a:normAutofit/>
          </a:bodyPr>
          <a:lstStyle/>
          <a:p>
            <a:pPr marL="0" indent="0">
              <a:buNone/>
            </a:pPr>
            <a:r>
              <a:rPr lang="fr-FR" sz="3200" dirty="0"/>
              <a:t>Répondre aux attentes des territoires</a:t>
            </a:r>
            <a:endParaRPr lang="en-US" sz="3200" b="1" dirty="0"/>
          </a:p>
        </p:txBody>
      </p:sp>
      <p:grpSp>
        <p:nvGrpSpPr>
          <p:cNvPr id="28" name="Groupe 27"/>
          <p:cNvGrpSpPr/>
          <p:nvPr/>
        </p:nvGrpSpPr>
        <p:grpSpPr>
          <a:xfrm>
            <a:off x="-96511" y="896102"/>
            <a:ext cx="2176280" cy="2215991"/>
            <a:chOff x="-96511" y="896102"/>
            <a:chExt cx="2176280" cy="2215991"/>
          </a:xfrm>
        </p:grpSpPr>
        <p:sp>
          <p:nvSpPr>
            <p:cNvPr id="20" name="ZoneTexte 19"/>
            <p:cNvSpPr txBox="1"/>
            <p:nvPr/>
          </p:nvSpPr>
          <p:spPr>
            <a:xfrm>
              <a:off x="591579" y="896102"/>
              <a:ext cx="8001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800" b="0" i="0" u="none" strike="noStrike" kern="1200" cap="none" spc="0" normalizeH="0" baseline="0" noProof="0" dirty="0">
                  <a:ln>
                    <a:noFill/>
                  </a:ln>
                  <a:solidFill>
                    <a:srgbClr val="0095CD"/>
                  </a:solidFill>
                  <a:effectLst/>
                  <a:uLnTx/>
                  <a:uFillTx/>
                  <a:latin typeface="Calibri" panose="020F0502020204030204"/>
                  <a:ea typeface="+mn-ea"/>
                  <a:cs typeface="+mn-cs"/>
                </a:rPr>
                <a:t>2</a:t>
              </a:r>
            </a:p>
          </p:txBody>
        </p:sp>
        <p:cxnSp>
          <p:nvCxnSpPr>
            <p:cNvPr id="21" name="Connecteur droit 20"/>
            <p:cNvCxnSpPr/>
            <p:nvPr/>
          </p:nvCxnSpPr>
          <p:spPr>
            <a:xfrm>
              <a:off x="270201" y="2199213"/>
              <a:ext cx="1435711" cy="32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96511" y="2342652"/>
              <a:ext cx="21762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0095CD"/>
                  </a:solidFill>
                  <a:effectLst/>
                  <a:uLnTx/>
                  <a:uFillTx/>
                  <a:latin typeface="Calibri" panose="020F0502020204030204"/>
                  <a:ea typeface="+mn-ea"/>
                  <a:cs typeface="+mn-cs"/>
                </a:rPr>
                <a:t>objectifs</a:t>
              </a:r>
            </a:p>
          </p:txBody>
        </p:sp>
      </p:grpSp>
      <p:grpSp>
        <p:nvGrpSpPr>
          <p:cNvPr id="47" name="Groupe 46"/>
          <p:cNvGrpSpPr/>
          <p:nvPr/>
        </p:nvGrpSpPr>
        <p:grpSpPr>
          <a:xfrm>
            <a:off x="2001523" y="1435392"/>
            <a:ext cx="9315834" cy="1444383"/>
            <a:chOff x="2001523" y="1435392"/>
            <a:chExt cx="9315834" cy="1444383"/>
          </a:xfrm>
        </p:grpSpPr>
        <p:sp>
          <p:nvSpPr>
            <p:cNvPr id="2" name="ZoneTexte 1"/>
            <p:cNvSpPr txBox="1"/>
            <p:nvPr/>
          </p:nvSpPr>
          <p:spPr>
            <a:xfrm>
              <a:off x="2518928" y="1435392"/>
              <a:ext cx="8798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273339"/>
                  </a:solidFill>
                  <a:effectLst/>
                  <a:uLnTx/>
                  <a:uFillTx/>
                  <a:latin typeface="Calibri" panose="020F0502020204030204"/>
                  <a:ea typeface="+mn-ea"/>
                  <a:cs typeface="+mn-cs"/>
                </a:rPr>
                <a:t>Augmenter les effectifs </a:t>
              </a:r>
              <a:r>
                <a:rPr kumimoji="0" lang="fr-FR" sz="2400" b="1" i="1" u="none" strike="noStrike" kern="1200" cap="none" spc="0" normalizeH="0" baseline="0" noProof="0" dirty="0">
                  <a:ln>
                    <a:noFill/>
                  </a:ln>
                  <a:solidFill>
                    <a:srgbClr val="273339"/>
                  </a:solidFill>
                  <a:effectLst/>
                  <a:uLnTx/>
                  <a:uFillTx/>
                  <a:latin typeface="Calibri" panose="020F0502020204030204"/>
                  <a:ea typeface="+mn-ea"/>
                  <a:cs typeface="+mn-cs"/>
                </a:rPr>
                <a:t>(Pédagogie, offre de services…)</a:t>
              </a:r>
            </a:p>
          </p:txBody>
        </p:sp>
        <p:sp>
          <p:nvSpPr>
            <p:cNvPr id="19" name="ZoneTexte 18"/>
            <p:cNvSpPr txBox="1"/>
            <p:nvPr/>
          </p:nvSpPr>
          <p:spPr>
            <a:xfrm>
              <a:off x="2569683" y="2238302"/>
              <a:ext cx="52486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273339"/>
                  </a:solidFill>
                  <a:effectLst/>
                  <a:uLnTx/>
                  <a:uFillTx/>
                  <a:latin typeface="Calibri" panose="020F0502020204030204"/>
                  <a:ea typeface="+mn-ea"/>
                  <a:cs typeface="+mn-cs"/>
                </a:rPr>
                <a:t>Agroécologie </a:t>
              </a:r>
              <a:r>
                <a:rPr kumimoji="0" lang="fr-FR" sz="2400" b="1" i="1" u="none" strike="noStrike" kern="1200" cap="none" spc="0" normalizeH="0" baseline="0" noProof="0" dirty="0">
                  <a:ln>
                    <a:noFill/>
                  </a:ln>
                  <a:solidFill>
                    <a:srgbClr val="273339"/>
                  </a:solidFill>
                  <a:effectLst/>
                  <a:uLnTx/>
                  <a:uFillTx/>
                  <a:latin typeface="Calibri" panose="020F0502020204030204"/>
                  <a:ea typeface="+mn-ea"/>
                  <a:cs typeface="+mn-cs"/>
                </a:rPr>
                <a:t>(EPA2, HVE3…)</a:t>
              </a:r>
            </a:p>
          </p:txBody>
        </p:sp>
        <p:sp>
          <p:nvSpPr>
            <p:cNvPr id="23" name="Accolade ouvrante 22"/>
            <p:cNvSpPr/>
            <p:nvPr/>
          </p:nvSpPr>
          <p:spPr>
            <a:xfrm>
              <a:off x="2001523" y="1488513"/>
              <a:ext cx="568160" cy="13912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grpSp>
        <p:nvGrpSpPr>
          <p:cNvPr id="46" name="Groupe 45"/>
          <p:cNvGrpSpPr/>
          <p:nvPr/>
        </p:nvGrpSpPr>
        <p:grpSpPr>
          <a:xfrm>
            <a:off x="8966201" y="2626555"/>
            <a:ext cx="3177100" cy="3774165"/>
            <a:chOff x="8966201" y="2626555"/>
            <a:chExt cx="3177100" cy="3774165"/>
          </a:xfrm>
        </p:grpSpPr>
        <p:grpSp>
          <p:nvGrpSpPr>
            <p:cNvPr id="39" name="Groupe 38"/>
            <p:cNvGrpSpPr/>
            <p:nvPr/>
          </p:nvGrpSpPr>
          <p:grpSpPr>
            <a:xfrm>
              <a:off x="8966201" y="2626555"/>
              <a:ext cx="3177100" cy="3774165"/>
              <a:chOff x="8966201" y="2626555"/>
              <a:chExt cx="3177100" cy="3774165"/>
            </a:xfrm>
          </p:grpSpPr>
          <p:grpSp>
            <p:nvGrpSpPr>
              <p:cNvPr id="37" name="Groupe 36"/>
              <p:cNvGrpSpPr/>
              <p:nvPr/>
            </p:nvGrpSpPr>
            <p:grpSpPr>
              <a:xfrm>
                <a:off x="8966201" y="2626555"/>
                <a:ext cx="3110839" cy="3774165"/>
                <a:chOff x="8966201" y="2626555"/>
                <a:chExt cx="3110839" cy="3774165"/>
              </a:xfrm>
            </p:grpSpPr>
            <p:sp>
              <p:nvSpPr>
                <p:cNvPr id="35" name="ZoneTexte 34"/>
                <p:cNvSpPr txBox="1"/>
                <p:nvPr/>
              </p:nvSpPr>
              <p:spPr>
                <a:xfrm>
                  <a:off x="9121805" y="2626555"/>
                  <a:ext cx="29552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17C3F"/>
                      </a:solidFill>
                      <a:effectLst/>
                      <a:uLnTx/>
                      <a:uFillTx/>
                      <a:latin typeface="Calibri" panose="020F0502020204030204"/>
                      <a:ea typeface="+mn-ea"/>
                      <a:cs typeface="+mn-cs"/>
                    </a:rPr>
                    <a:t>Projet d’établissement</a:t>
                  </a:r>
                </a:p>
              </p:txBody>
            </p:sp>
            <p:sp>
              <p:nvSpPr>
                <p:cNvPr id="36" name="ZoneTexte 35"/>
                <p:cNvSpPr txBox="1"/>
                <p:nvPr/>
              </p:nvSpPr>
              <p:spPr>
                <a:xfrm>
                  <a:off x="8966201" y="5323502"/>
                  <a:ext cx="29552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17C3F"/>
                      </a:solidFill>
                      <a:effectLst/>
                      <a:uLnTx/>
                      <a:uFillTx/>
                      <a:latin typeface="Calibri" panose="020F0502020204030204"/>
                      <a:ea typeface="+mn-ea"/>
                      <a:cs typeface="+mn-cs"/>
                    </a:rPr>
                    <a:t>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17C3F"/>
                      </a:solidFill>
                      <a:effectLst/>
                      <a:uLnTx/>
                      <a:uFillTx/>
                      <a:latin typeface="Calibri" panose="020F0502020204030204"/>
                      <a:ea typeface="+mn-ea"/>
                      <a:cs typeface="+mn-cs"/>
                    </a:rPr>
                    <a:t> d’actions</a:t>
                  </a:r>
                </a:p>
              </p:txBody>
            </p:sp>
          </p:grpSp>
          <p:sp>
            <p:nvSpPr>
              <p:cNvPr id="38" name="ZoneTexte 37"/>
              <p:cNvSpPr txBox="1"/>
              <p:nvPr/>
            </p:nvSpPr>
            <p:spPr>
              <a:xfrm>
                <a:off x="9188066" y="3876098"/>
                <a:ext cx="29552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17C3F"/>
                    </a:solidFill>
                    <a:effectLst/>
                    <a:uLnTx/>
                    <a:uFillTx/>
                    <a:latin typeface="Calibri" panose="020F0502020204030204"/>
                    <a:ea typeface="+mn-ea"/>
                    <a:cs typeface="+mn-cs"/>
                  </a:rPr>
                  <a:t>Stratégie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17C3F"/>
                    </a:solidFill>
                    <a:effectLst/>
                    <a:uLnTx/>
                    <a:uFillTx/>
                    <a:latin typeface="Calibri" panose="020F0502020204030204"/>
                    <a:ea typeface="+mn-ea"/>
                    <a:cs typeface="+mn-cs"/>
                  </a:rPr>
                  <a:t>d’établissement</a:t>
                </a:r>
              </a:p>
            </p:txBody>
          </p:sp>
        </p:grpSp>
        <p:sp>
          <p:nvSpPr>
            <p:cNvPr id="45" name="Flèche courbée vers la droite 44"/>
            <p:cNvSpPr/>
            <p:nvPr/>
          </p:nvSpPr>
          <p:spPr>
            <a:xfrm>
              <a:off x="8966201" y="2823076"/>
              <a:ext cx="760895" cy="31714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812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3" grpId="0"/>
      <p:bldP spid="11" grpId="0" build="p"/>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45679"/>
            <a:ext cx="10401300" cy="673100"/>
          </a:xfrm>
        </p:spPr>
        <p:txBody>
          <a:bodyPr>
            <a:normAutofit fontScale="90000"/>
          </a:bodyPr>
          <a:lstStyle/>
          <a:p>
            <a:r>
              <a:rPr lang="en-US" dirty="0"/>
              <a:t>Le plan </a:t>
            </a:r>
            <a:r>
              <a:rPr lang="en-US" dirty="0" err="1"/>
              <a:t>d’actions</a:t>
            </a:r>
            <a:r>
              <a:rPr lang="en-US" dirty="0"/>
              <a:t> du SRFD 2020-2021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19" name="Group 18"/>
          <p:cNvGrpSpPr/>
          <p:nvPr/>
        </p:nvGrpSpPr>
        <p:grpSpPr>
          <a:xfrm>
            <a:off x="4308506" y="2094088"/>
            <a:ext cx="3574990" cy="3574990"/>
            <a:chOff x="4308506" y="1641506"/>
            <a:chExt cx="3574990" cy="3574990"/>
          </a:xfrm>
        </p:grpSpPr>
        <p:sp>
          <p:nvSpPr>
            <p:cNvPr id="11" name="Freeform 10"/>
            <p:cNvSpPr/>
            <p:nvPr/>
          </p:nvSpPr>
          <p:spPr>
            <a:xfrm>
              <a:off x="6273800" y="1641506"/>
              <a:ext cx="960390" cy="636372"/>
            </a:xfrm>
            <a:custGeom>
              <a:avLst/>
              <a:gdLst>
                <a:gd name="connsiteX0" fmla="*/ 0 w 960390"/>
                <a:gd name="connsiteY0" fmla="*/ 0 h 636372"/>
                <a:gd name="connsiteX1" fmla="*/ 5880 w 960390"/>
                <a:gd name="connsiteY1" fmla="*/ 297 h 636372"/>
                <a:gd name="connsiteX2" fmla="*/ 826626 w 960390"/>
                <a:gd name="connsiteY2" fmla="*/ 297831 h 636372"/>
                <a:gd name="connsiteX3" fmla="*/ 960390 w 960390"/>
                <a:gd name="connsiteY3" fmla="*/ 397858 h 636372"/>
                <a:gd name="connsiteX4" fmla="*/ 721876 w 960390"/>
                <a:gd name="connsiteY4" fmla="*/ 636372 h 636372"/>
                <a:gd name="connsiteX5" fmla="*/ 639763 w 960390"/>
                <a:gd name="connsiteY5" fmla="*/ 574969 h 636372"/>
                <a:gd name="connsiteX6" fmla="*/ 116897 w 960390"/>
                <a:gd name="connsiteY6" fmla="*/ 354946 h 636372"/>
                <a:gd name="connsiteX7" fmla="*/ 0 w 960390"/>
                <a:gd name="connsiteY7" fmla="*/ 337105 h 636372"/>
                <a:gd name="connsiteX8" fmla="*/ 0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0" y="0"/>
                  </a:moveTo>
                  <a:lnTo>
                    <a:pt x="5880" y="297"/>
                  </a:lnTo>
                  <a:cubicBezTo>
                    <a:pt x="307841" y="30963"/>
                    <a:pt x="587694" y="136412"/>
                    <a:pt x="826626" y="297831"/>
                  </a:cubicBezTo>
                  <a:lnTo>
                    <a:pt x="960390" y="397858"/>
                  </a:lnTo>
                  <a:lnTo>
                    <a:pt x="721876" y="636372"/>
                  </a:lnTo>
                  <a:lnTo>
                    <a:pt x="639763" y="574969"/>
                  </a:lnTo>
                  <a:cubicBezTo>
                    <a:pt x="484178" y="469857"/>
                    <a:pt x="307276" y="393903"/>
                    <a:pt x="116897" y="354946"/>
                  </a:cubicBezTo>
                  <a:lnTo>
                    <a:pt x="0" y="33710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 name="Freeform 11"/>
            <p:cNvSpPr/>
            <p:nvPr/>
          </p:nvSpPr>
          <p:spPr>
            <a:xfrm>
              <a:off x="4957811" y="1641506"/>
              <a:ext cx="960389" cy="636372"/>
            </a:xfrm>
            <a:custGeom>
              <a:avLst/>
              <a:gdLst>
                <a:gd name="connsiteX0" fmla="*/ 960389 w 960389"/>
                <a:gd name="connsiteY0" fmla="*/ 0 h 636372"/>
                <a:gd name="connsiteX1" fmla="*/ 960389 w 960389"/>
                <a:gd name="connsiteY1" fmla="*/ 337105 h 636372"/>
                <a:gd name="connsiteX2" fmla="*/ 843494 w 960389"/>
                <a:gd name="connsiteY2" fmla="*/ 354946 h 636372"/>
                <a:gd name="connsiteX3" fmla="*/ 320628 w 960389"/>
                <a:gd name="connsiteY3" fmla="*/ 574969 h 636372"/>
                <a:gd name="connsiteX4" fmla="*/ 238514 w 960389"/>
                <a:gd name="connsiteY4" fmla="*/ 636372 h 636372"/>
                <a:gd name="connsiteX5" fmla="*/ 0 w 960389"/>
                <a:gd name="connsiteY5" fmla="*/ 397858 h 636372"/>
                <a:gd name="connsiteX6" fmla="*/ 133765 w 960389"/>
                <a:gd name="connsiteY6" fmla="*/ 297831 h 636372"/>
                <a:gd name="connsiteX7" fmla="*/ 954511 w 960389"/>
                <a:gd name="connsiteY7" fmla="*/ 297 h 636372"/>
                <a:gd name="connsiteX8" fmla="*/ 960389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960389" y="0"/>
                  </a:moveTo>
                  <a:lnTo>
                    <a:pt x="960389" y="337105"/>
                  </a:lnTo>
                  <a:lnTo>
                    <a:pt x="843494" y="354946"/>
                  </a:lnTo>
                  <a:cubicBezTo>
                    <a:pt x="653116" y="393903"/>
                    <a:pt x="476214" y="469857"/>
                    <a:pt x="320628" y="574969"/>
                  </a:cubicBezTo>
                  <a:lnTo>
                    <a:pt x="238514" y="636372"/>
                  </a:lnTo>
                  <a:lnTo>
                    <a:pt x="0" y="397858"/>
                  </a:lnTo>
                  <a:lnTo>
                    <a:pt x="133765" y="297831"/>
                  </a:lnTo>
                  <a:cubicBezTo>
                    <a:pt x="372697" y="136412"/>
                    <a:pt x="652550" y="30963"/>
                    <a:pt x="954511" y="297"/>
                  </a:cubicBezTo>
                  <a:lnTo>
                    <a:pt x="96038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3" name="Freeform 12"/>
            <p:cNvSpPr/>
            <p:nvPr/>
          </p:nvSpPr>
          <p:spPr>
            <a:xfrm>
              <a:off x="7247124" y="2290811"/>
              <a:ext cx="636372" cy="960390"/>
            </a:xfrm>
            <a:custGeom>
              <a:avLst/>
              <a:gdLst>
                <a:gd name="connsiteX0" fmla="*/ 238514 w 636372"/>
                <a:gd name="connsiteY0" fmla="*/ 0 h 960390"/>
                <a:gd name="connsiteX1" fmla="*/ 338541 w 636372"/>
                <a:gd name="connsiteY1" fmla="*/ 133765 h 960390"/>
                <a:gd name="connsiteX2" fmla="*/ 636075 w 636372"/>
                <a:gd name="connsiteY2" fmla="*/ 954511 h 960390"/>
                <a:gd name="connsiteX3" fmla="*/ 636372 w 636372"/>
                <a:gd name="connsiteY3" fmla="*/ 960390 h 960390"/>
                <a:gd name="connsiteX4" fmla="*/ 299267 w 636372"/>
                <a:gd name="connsiteY4" fmla="*/ 960390 h 960390"/>
                <a:gd name="connsiteX5" fmla="*/ 281426 w 636372"/>
                <a:gd name="connsiteY5" fmla="*/ 843494 h 960390"/>
                <a:gd name="connsiteX6" fmla="*/ 61403 w 636372"/>
                <a:gd name="connsiteY6" fmla="*/ 320628 h 960390"/>
                <a:gd name="connsiteX7" fmla="*/ 0 w 636372"/>
                <a:gd name="connsiteY7" fmla="*/ 238514 h 960390"/>
                <a:gd name="connsiteX8" fmla="*/ 238514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38514" y="0"/>
                  </a:moveTo>
                  <a:lnTo>
                    <a:pt x="338541" y="133765"/>
                  </a:lnTo>
                  <a:cubicBezTo>
                    <a:pt x="499961" y="372697"/>
                    <a:pt x="605409" y="652550"/>
                    <a:pt x="636075" y="954511"/>
                  </a:cubicBezTo>
                  <a:lnTo>
                    <a:pt x="636372" y="960390"/>
                  </a:lnTo>
                  <a:lnTo>
                    <a:pt x="299267" y="960390"/>
                  </a:lnTo>
                  <a:lnTo>
                    <a:pt x="281426" y="843494"/>
                  </a:lnTo>
                  <a:cubicBezTo>
                    <a:pt x="242469" y="653116"/>
                    <a:pt x="166515" y="476214"/>
                    <a:pt x="61403" y="320628"/>
                  </a:cubicBezTo>
                  <a:lnTo>
                    <a:pt x="0" y="238514"/>
                  </a:lnTo>
                  <a:lnTo>
                    <a:pt x="238514"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4" name="Freeform 13"/>
            <p:cNvSpPr/>
            <p:nvPr/>
          </p:nvSpPr>
          <p:spPr>
            <a:xfrm>
              <a:off x="4308506" y="2290812"/>
              <a:ext cx="636372" cy="960389"/>
            </a:xfrm>
            <a:custGeom>
              <a:avLst/>
              <a:gdLst>
                <a:gd name="connsiteX0" fmla="*/ 397858 w 636372"/>
                <a:gd name="connsiteY0" fmla="*/ 0 h 960389"/>
                <a:gd name="connsiteX1" fmla="*/ 636372 w 636372"/>
                <a:gd name="connsiteY1" fmla="*/ 238514 h 960389"/>
                <a:gd name="connsiteX2" fmla="*/ 574969 w 636372"/>
                <a:gd name="connsiteY2" fmla="*/ 320627 h 960389"/>
                <a:gd name="connsiteX3" fmla="*/ 354946 w 636372"/>
                <a:gd name="connsiteY3" fmla="*/ 843493 h 960389"/>
                <a:gd name="connsiteX4" fmla="*/ 337105 w 636372"/>
                <a:gd name="connsiteY4" fmla="*/ 960389 h 960389"/>
                <a:gd name="connsiteX5" fmla="*/ 0 w 636372"/>
                <a:gd name="connsiteY5" fmla="*/ 960389 h 960389"/>
                <a:gd name="connsiteX6" fmla="*/ 297 w 636372"/>
                <a:gd name="connsiteY6" fmla="*/ 954510 h 960389"/>
                <a:gd name="connsiteX7" fmla="*/ 297831 w 636372"/>
                <a:gd name="connsiteY7" fmla="*/ 133764 h 960389"/>
                <a:gd name="connsiteX8" fmla="*/ 397858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397858" y="0"/>
                  </a:moveTo>
                  <a:lnTo>
                    <a:pt x="636372" y="238514"/>
                  </a:lnTo>
                  <a:lnTo>
                    <a:pt x="574969" y="320627"/>
                  </a:lnTo>
                  <a:cubicBezTo>
                    <a:pt x="469858" y="476213"/>
                    <a:pt x="393903" y="653115"/>
                    <a:pt x="354946" y="843493"/>
                  </a:cubicBezTo>
                  <a:lnTo>
                    <a:pt x="337105" y="960389"/>
                  </a:lnTo>
                  <a:lnTo>
                    <a:pt x="0" y="960389"/>
                  </a:lnTo>
                  <a:lnTo>
                    <a:pt x="297" y="954510"/>
                  </a:lnTo>
                  <a:cubicBezTo>
                    <a:pt x="30963" y="652549"/>
                    <a:pt x="136412" y="372696"/>
                    <a:pt x="297831" y="133764"/>
                  </a:cubicBezTo>
                  <a:lnTo>
                    <a:pt x="39785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5" name="Freeform 14"/>
            <p:cNvSpPr/>
            <p:nvPr/>
          </p:nvSpPr>
          <p:spPr>
            <a:xfrm>
              <a:off x="4308506" y="3606801"/>
              <a:ext cx="636372" cy="960389"/>
            </a:xfrm>
            <a:custGeom>
              <a:avLst/>
              <a:gdLst>
                <a:gd name="connsiteX0" fmla="*/ 0 w 636372"/>
                <a:gd name="connsiteY0" fmla="*/ 0 h 960389"/>
                <a:gd name="connsiteX1" fmla="*/ 337105 w 636372"/>
                <a:gd name="connsiteY1" fmla="*/ 0 h 960389"/>
                <a:gd name="connsiteX2" fmla="*/ 354946 w 636372"/>
                <a:gd name="connsiteY2" fmla="*/ 116896 h 960389"/>
                <a:gd name="connsiteX3" fmla="*/ 574969 w 636372"/>
                <a:gd name="connsiteY3" fmla="*/ 639762 h 960389"/>
                <a:gd name="connsiteX4" fmla="*/ 636372 w 636372"/>
                <a:gd name="connsiteY4" fmla="*/ 721875 h 960389"/>
                <a:gd name="connsiteX5" fmla="*/ 397858 w 636372"/>
                <a:gd name="connsiteY5" fmla="*/ 960389 h 960389"/>
                <a:gd name="connsiteX6" fmla="*/ 297831 w 636372"/>
                <a:gd name="connsiteY6" fmla="*/ 826625 h 960389"/>
                <a:gd name="connsiteX7" fmla="*/ 297 w 636372"/>
                <a:gd name="connsiteY7" fmla="*/ 5879 h 960389"/>
                <a:gd name="connsiteX8" fmla="*/ 0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0" y="0"/>
                  </a:moveTo>
                  <a:lnTo>
                    <a:pt x="337105" y="0"/>
                  </a:lnTo>
                  <a:lnTo>
                    <a:pt x="354946" y="116896"/>
                  </a:lnTo>
                  <a:cubicBezTo>
                    <a:pt x="393903" y="307275"/>
                    <a:pt x="469858" y="484177"/>
                    <a:pt x="574969" y="639762"/>
                  </a:cubicBezTo>
                  <a:lnTo>
                    <a:pt x="636372" y="721875"/>
                  </a:lnTo>
                  <a:lnTo>
                    <a:pt x="397858" y="960389"/>
                  </a:lnTo>
                  <a:lnTo>
                    <a:pt x="297831" y="826625"/>
                  </a:lnTo>
                  <a:cubicBezTo>
                    <a:pt x="136412" y="587693"/>
                    <a:pt x="30963" y="307840"/>
                    <a:pt x="297" y="5879"/>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6" name="Freeform 15"/>
            <p:cNvSpPr/>
            <p:nvPr/>
          </p:nvSpPr>
          <p:spPr>
            <a:xfrm>
              <a:off x="7247124" y="3606801"/>
              <a:ext cx="636372" cy="960390"/>
            </a:xfrm>
            <a:custGeom>
              <a:avLst/>
              <a:gdLst>
                <a:gd name="connsiteX0" fmla="*/ 299267 w 636372"/>
                <a:gd name="connsiteY0" fmla="*/ 0 h 960390"/>
                <a:gd name="connsiteX1" fmla="*/ 636372 w 636372"/>
                <a:gd name="connsiteY1" fmla="*/ 0 h 960390"/>
                <a:gd name="connsiteX2" fmla="*/ 636075 w 636372"/>
                <a:gd name="connsiteY2" fmla="*/ 5879 h 960390"/>
                <a:gd name="connsiteX3" fmla="*/ 338541 w 636372"/>
                <a:gd name="connsiteY3" fmla="*/ 826625 h 960390"/>
                <a:gd name="connsiteX4" fmla="*/ 238514 w 636372"/>
                <a:gd name="connsiteY4" fmla="*/ 960390 h 960390"/>
                <a:gd name="connsiteX5" fmla="*/ 0 w 636372"/>
                <a:gd name="connsiteY5" fmla="*/ 721876 h 960390"/>
                <a:gd name="connsiteX6" fmla="*/ 61403 w 636372"/>
                <a:gd name="connsiteY6" fmla="*/ 639762 h 960390"/>
                <a:gd name="connsiteX7" fmla="*/ 281426 w 636372"/>
                <a:gd name="connsiteY7" fmla="*/ 116896 h 960390"/>
                <a:gd name="connsiteX8" fmla="*/ 299267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99267" y="0"/>
                  </a:moveTo>
                  <a:lnTo>
                    <a:pt x="636372" y="0"/>
                  </a:lnTo>
                  <a:lnTo>
                    <a:pt x="636075" y="5879"/>
                  </a:lnTo>
                  <a:cubicBezTo>
                    <a:pt x="605409" y="307840"/>
                    <a:pt x="499961" y="587693"/>
                    <a:pt x="338541" y="826625"/>
                  </a:cubicBezTo>
                  <a:lnTo>
                    <a:pt x="238514" y="960390"/>
                  </a:lnTo>
                  <a:lnTo>
                    <a:pt x="0" y="721876"/>
                  </a:lnTo>
                  <a:lnTo>
                    <a:pt x="61403" y="639762"/>
                  </a:lnTo>
                  <a:cubicBezTo>
                    <a:pt x="166515" y="484177"/>
                    <a:pt x="242469" y="307275"/>
                    <a:pt x="281426" y="116896"/>
                  </a:cubicBezTo>
                  <a:lnTo>
                    <a:pt x="29926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7" name="Freeform 16"/>
            <p:cNvSpPr/>
            <p:nvPr/>
          </p:nvSpPr>
          <p:spPr>
            <a:xfrm>
              <a:off x="4957811" y="4580124"/>
              <a:ext cx="960389" cy="636372"/>
            </a:xfrm>
            <a:custGeom>
              <a:avLst/>
              <a:gdLst>
                <a:gd name="connsiteX0" fmla="*/ 238514 w 960389"/>
                <a:gd name="connsiteY0" fmla="*/ 0 h 636372"/>
                <a:gd name="connsiteX1" fmla="*/ 320628 w 960389"/>
                <a:gd name="connsiteY1" fmla="*/ 61403 h 636372"/>
                <a:gd name="connsiteX2" fmla="*/ 843494 w 960389"/>
                <a:gd name="connsiteY2" fmla="*/ 281426 h 636372"/>
                <a:gd name="connsiteX3" fmla="*/ 960389 w 960389"/>
                <a:gd name="connsiteY3" fmla="*/ 299267 h 636372"/>
                <a:gd name="connsiteX4" fmla="*/ 960389 w 960389"/>
                <a:gd name="connsiteY4" fmla="*/ 636372 h 636372"/>
                <a:gd name="connsiteX5" fmla="*/ 954511 w 960389"/>
                <a:gd name="connsiteY5" fmla="*/ 636075 h 636372"/>
                <a:gd name="connsiteX6" fmla="*/ 133765 w 960389"/>
                <a:gd name="connsiteY6" fmla="*/ 338541 h 636372"/>
                <a:gd name="connsiteX7" fmla="*/ 0 w 960389"/>
                <a:gd name="connsiteY7" fmla="*/ 238514 h 636372"/>
                <a:gd name="connsiteX8" fmla="*/ 238514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238514" y="0"/>
                  </a:moveTo>
                  <a:lnTo>
                    <a:pt x="320628" y="61403"/>
                  </a:lnTo>
                  <a:cubicBezTo>
                    <a:pt x="476214" y="166515"/>
                    <a:pt x="653116" y="242469"/>
                    <a:pt x="843494" y="281426"/>
                  </a:cubicBezTo>
                  <a:lnTo>
                    <a:pt x="960389" y="299267"/>
                  </a:lnTo>
                  <a:lnTo>
                    <a:pt x="960389" y="636372"/>
                  </a:lnTo>
                  <a:lnTo>
                    <a:pt x="954511" y="636075"/>
                  </a:lnTo>
                  <a:cubicBezTo>
                    <a:pt x="652550" y="605409"/>
                    <a:pt x="372697" y="499961"/>
                    <a:pt x="133765" y="338541"/>
                  </a:cubicBezTo>
                  <a:lnTo>
                    <a:pt x="0" y="238514"/>
                  </a:lnTo>
                  <a:lnTo>
                    <a:pt x="238514"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8" name="Freeform 17"/>
            <p:cNvSpPr/>
            <p:nvPr/>
          </p:nvSpPr>
          <p:spPr>
            <a:xfrm>
              <a:off x="6273800" y="4580124"/>
              <a:ext cx="960390" cy="636372"/>
            </a:xfrm>
            <a:custGeom>
              <a:avLst/>
              <a:gdLst>
                <a:gd name="connsiteX0" fmla="*/ 721876 w 960390"/>
                <a:gd name="connsiteY0" fmla="*/ 0 h 636372"/>
                <a:gd name="connsiteX1" fmla="*/ 960390 w 960390"/>
                <a:gd name="connsiteY1" fmla="*/ 238514 h 636372"/>
                <a:gd name="connsiteX2" fmla="*/ 826626 w 960390"/>
                <a:gd name="connsiteY2" fmla="*/ 338541 h 636372"/>
                <a:gd name="connsiteX3" fmla="*/ 5880 w 960390"/>
                <a:gd name="connsiteY3" fmla="*/ 636075 h 636372"/>
                <a:gd name="connsiteX4" fmla="*/ 0 w 960390"/>
                <a:gd name="connsiteY4" fmla="*/ 636372 h 636372"/>
                <a:gd name="connsiteX5" fmla="*/ 0 w 960390"/>
                <a:gd name="connsiteY5" fmla="*/ 299267 h 636372"/>
                <a:gd name="connsiteX6" fmla="*/ 116897 w 960390"/>
                <a:gd name="connsiteY6" fmla="*/ 281426 h 636372"/>
                <a:gd name="connsiteX7" fmla="*/ 639763 w 960390"/>
                <a:gd name="connsiteY7" fmla="*/ 61403 h 636372"/>
                <a:gd name="connsiteX8" fmla="*/ 721876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721876" y="0"/>
                  </a:moveTo>
                  <a:lnTo>
                    <a:pt x="960390" y="238514"/>
                  </a:lnTo>
                  <a:lnTo>
                    <a:pt x="826626" y="338541"/>
                  </a:lnTo>
                  <a:cubicBezTo>
                    <a:pt x="587694" y="499961"/>
                    <a:pt x="307841" y="605409"/>
                    <a:pt x="5880" y="636075"/>
                  </a:cubicBezTo>
                  <a:lnTo>
                    <a:pt x="0" y="636372"/>
                  </a:lnTo>
                  <a:lnTo>
                    <a:pt x="0" y="299267"/>
                  </a:lnTo>
                  <a:lnTo>
                    <a:pt x="116897" y="281426"/>
                  </a:lnTo>
                  <a:cubicBezTo>
                    <a:pt x="307276" y="242469"/>
                    <a:pt x="484178" y="166515"/>
                    <a:pt x="639763" y="61403"/>
                  </a:cubicBezTo>
                  <a:lnTo>
                    <a:pt x="7218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grpSp>
        <p:nvGrpSpPr>
          <p:cNvPr id="36" name="Group 35"/>
          <p:cNvGrpSpPr/>
          <p:nvPr/>
        </p:nvGrpSpPr>
        <p:grpSpPr>
          <a:xfrm>
            <a:off x="6995676" y="2094088"/>
            <a:ext cx="1480291" cy="636372"/>
            <a:chOff x="6995676" y="2094088"/>
            <a:chExt cx="1965296" cy="636372"/>
          </a:xfrm>
        </p:grpSpPr>
        <p:cxnSp>
          <p:nvCxnSpPr>
            <p:cNvPr id="29" name="Straight Connector 28"/>
            <p:cNvCxnSpPr/>
            <p:nvPr/>
          </p:nvCxnSpPr>
          <p:spPr>
            <a:xfrm>
              <a:off x="7632048" y="2094088"/>
              <a:ext cx="132892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995676" y="2094088"/>
              <a:ext cx="636372" cy="63637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H="1">
            <a:off x="3215616" y="2338717"/>
            <a:ext cx="1726731" cy="636372"/>
            <a:chOff x="6995676" y="2094088"/>
            <a:chExt cx="1729146" cy="636372"/>
          </a:xfrm>
        </p:grpSpPr>
        <p:cxnSp>
          <p:nvCxnSpPr>
            <p:cNvPr id="41" name="Straight Connector 40"/>
            <p:cNvCxnSpPr/>
            <p:nvPr/>
          </p:nvCxnSpPr>
          <p:spPr>
            <a:xfrm>
              <a:off x="7632047" y="2094088"/>
              <a:ext cx="109277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995676" y="2094088"/>
              <a:ext cx="636372" cy="6363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flipH="1" flipV="1">
            <a:off x="3637934" y="5028998"/>
            <a:ext cx="1552808" cy="640080"/>
            <a:chOff x="6995676" y="2094088"/>
            <a:chExt cx="1967691" cy="636372"/>
          </a:xfrm>
        </p:grpSpPr>
        <p:cxnSp>
          <p:nvCxnSpPr>
            <p:cNvPr id="44" name="Straight Connector 43"/>
            <p:cNvCxnSpPr/>
            <p:nvPr/>
          </p:nvCxnSpPr>
          <p:spPr>
            <a:xfrm flipV="1">
              <a:off x="7632046" y="2094088"/>
              <a:ext cx="133132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995676" y="2094088"/>
              <a:ext cx="636372" cy="636372"/>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H="1" flipV="1">
            <a:off x="5921853" y="1714506"/>
            <a:ext cx="0" cy="71668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25800" y="4059383"/>
            <a:ext cx="1417320"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Rectangle 1436"/>
          <p:cNvSpPr>
            <a:spLocks noChangeArrowheads="1"/>
          </p:cNvSpPr>
          <p:nvPr/>
        </p:nvSpPr>
        <p:spPr bwMode="auto">
          <a:xfrm>
            <a:off x="3128490" y="1725190"/>
            <a:ext cx="704119" cy="707886"/>
          </a:xfrm>
          <a:prstGeom prst="rect">
            <a:avLst/>
          </a:prstGeom>
        </p:spPr>
        <p:txBody>
          <a:bodyPr vert="horz"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324D5E"/>
                </a:solidFill>
                <a:effectLst/>
                <a:uLnTx/>
                <a:uFillTx/>
                <a:latin typeface="Calibri" panose="020F0502020204030204"/>
                <a:ea typeface="+mn-ea"/>
                <a:cs typeface="+mn-cs"/>
              </a:rPr>
              <a:t>1</a:t>
            </a:r>
          </a:p>
        </p:txBody>
      </p:sp>
      <p:sp>
        <p:nvSpPr>
          <p:cNvPr id="74" name="Rectangle 1436"/>
          <p:cNvSpPr>
            <a:spLocks noChangeArrowheads="1"/>
          </p:cNvSpPr>
          <p:nvPr/>
        </p:nvSpPr>
        <p:spPr bwMode="auto">
          <a:xfrm>
            <a:off x="4572982" y="3453899"/>
            <a:ext cx="2922510" cy="923330"/>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Un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environnement</a:t>
            </a: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en</a:t>
            </a: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grande</a:t>
            </a: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 evolution et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une</a:t>
            </a: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approche</a:t>
            </a:r>
            <a:r>
              <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273339"/>
                </a:solidFill>
                <a:effectLst/>
                <a:uLnTx/>
                <a:uFillTx/>
                <a:latin typeface="Calibri" panose="020F0502020204030204"/>
                <a:ea typeface="+mn-ea"/>
                <a:cs typeface="+mn-cs"/>
              </a:rPr>
              <a:t>systémique</a:t>
            </a:r>
            <a:endParaRPr kumimoji="0" lang="en-US" sz="1800" b="1"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53" name="Rectangle 1436"/>
          <p:cNvSpPr>
            <a:spLocks noChangeArrowheads="1"/>
          </p:cNvSpPr>
          <p:nvPr/>
        </p:nvSpPr>
        <p:spPr bwMode="auto">
          <a:xfrm>
            <a:off x="3215080" y="3423025"/>
            <a:ext cx="704119" cy="707886"/>
          </a:xfrm>
          <a:prstGeom prst="rect">
            <a:avLst/>
          </a:prstGeom>
        </p:spPr>
        <p:txBody>
          <a:bodyPr vert="horz"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BA8EB8"/>
                </a:solidFill>
                <a:effectLst/>
                <a:uLnTx/>
                <a:uFillTx/>
                <a:latin typeface="Calibri" panose="020F0502020204030204"/>
                <a:ea typeface="+mn-ea"/>
                <a:cs typeface="+mn-cs"/>
              </a:rPr>
              <a:t>2</a:t>
            </a:r>
          </a:p>
        </p:txBody>
      </p:sp>
      <p:sp>
        <p:nvSpPr>
          <p:cNvPr id="54" name="Rectangle 1436"/>
          <p:cNvSpPr>
            <a:spLocks noChangeArrowheads="1"/>
          </p:cNvSpPr>
          <p:nvPr/>
        </p:nvSpPr>
        <p:spPr bwMode="auto">
          <a:xfrm>
            <a:off x="3510766" y="5028998"/>
            <a:ext cx="704119" cy="707886"/>
          </a:xfrm>
          <a:prstGeom prst="rect">
            <a:avLst/>
          </a:prstGeom>
        </p:spPr>
        <p:txBody>
          <a:bodyPr vert="horz"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613B5F"/>
                </a:solidFill>
                <a:effectLst/>
                <a:uLnTx/>
                <a:uFillTx/>
                <a:latin typeface="Calibri" panose="020F0502020204030204"/>
                <a:ea typeface="+mn-ea"/>
                <a:cs typeface="+mn-cs"/>
              </a:rPr>
              <a:t>3</a:t>
            </a:r>
          </a:p>
        </p:txBody>
      </p:sp>
      <p:sp>
        <p:nvSpPr>
          <p:cNvPr id="55" name="Rectangle 1436"/>
          <p:cNvSpPr>
            <a:spLocks noChangeArrowheads="1"/>
          </p:cNvSpPr>
          <p:nvPr/>
        </p:nvSpPr>
        <p:spPr bwMode="auto">
          <a:xfrm>
            <a:off x="7427559" y="1459854"/>
            <a:ext cx="704119" cy="707886"/>
          </a:xfrm>
          <a:prstGeom prst="rect">
            <a:avLst/>
          </a:prstGeom>
        </p:spPr>
        <p:txBody>
          <a:bodyPr vert="horz"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613B5F"/>
                </a:solidFill>
                <a:effectLst/>
                <a:uLnTx/>
                <a:uFillTx/>
                <a:latin typeface="Calibri" panose="020F0502020204030204"/>
                <a:ea typeface="+mn-ea"/>
                <a:cs typeface="+mn-cs"/>
              </a:rPr>
              <a:t>4</a:t>
            </a:r>
          </a:p>
        </p:txBody>
      </p:sp>
      <p:cxnSp>
        <p:nvCxnSpPr>
          <p:cNvPr id="34" name="Straight Connector 28">
            <a:extLst>
              <a:ext uri="{FF2B5EF4-FFF2-40B4-BE49-F238E27FC236}">
                <a16:creationId xmlns:a16="http://schemas.microsoft.com/office/drawing/2014/main" id="{94D30BB7-BF04-4354-9140-557284AC0ECF}"/>
              </a:ext>
            </a:extLst>
          </p:cNvPr>
          <p:cNvCxnSpPr>
            <a:cxnSpLocks/>
          </p:cNvCxnSpPr>
          <p:nvPr/>
        </p:nvCxnSpPr>
        <p:spPr>
          <a:xfrm>
            <a:off x="7599057" y="5633229"/>
            <a:ext cx="758310" cy="0"/>
          </a:xfrm>
          <a:prstGeom prst="line">
            <a:avLst/>
          </a:prstGeom>
          <a:ln w="19050">
            <a:solidFill>
              <a:srgbClr val="7BB21B"/>
            </a:solidFill>
          </a:ln>
        </p:spPr>
        <p:style>
          <a:lnRef idx="1">
            <a:schemeClr val="accent1"/>
          </a:lnRef>
          <a:fillRef idx="0">
            <a:schemeClr val="accent1"/>
          </a:fillRef>
          <a:effectRef idx="0">
            <a:schemeClr val="accent1"/>
          </a:effectRef>
          <a:fontRef idx="minor">
            <a:schemeClr val="tx1"/>
          </a:fontRef>
        </p:style>
      </p:cxnSp>
      <p:cxnSp>
        <p:nvCxnSpPr>
          <p:cNvPr id="35" name="Straight Connector 30">
            <a:extLst>
              <a:ext uri="{FF2B5EF4-FFF2-40B4-BE49-F238E27FC236}">
                <a16:creationId xmlns:a16="http://schemas.microsoft.com/office/drawing/2014/main" id="{E77145FC-7ACE-4F18-A4F7-45C92C2A3D7A}"/>
              </a:ext>
            </a:extLst>
          </p:cNvPr>
          <p:cNvCxnSpPr>
            <a:cxnSpLocks/>
          </p:cNvCxnSpPr>
          <p:nvPr/>
        </p:nvCxnSpPr>
        <p:spPr>
          <a:xfrm>
            <a:off x="6995493" y="5019772"/>
            <a:ext cx="603564" cy="615244"/>
          </a:xfrm>
          <a:prstGeom prst="line">
            <a:avLst/>
          </a:prstGeom>
          <a:ln w="19050">
            <a:solidFill>
              <a:srgbClr val="7BB21B"/>
            </a:solidFill>
          </a:ln>
        </p:spPr>
        <p:style>
          <a:lnRef idx="1">
            <a:schemeClr val="accent1"/>
          </a:lnRef>
          <a:fillRef idx="0">
            <a:schemeClr val="accent1"/>
          </a:fillRef>
          <a:effectRef idx="0">
            <a:schemeClr val="accent1"/>
          </a:effectRef>
          <a:fontRef idx="minor">
            <a:schemeClr val="tx1"/>
          </a:fontRef>
        </p:style>
      </p:cxnSp>
      <p:sp>
        <p:nvSpPr>
          <p:cNvPr id="38" name="Rectangle 1436">
            <a:extLst>
              <a:ext uri="{FF2B5EF4-FFF2-40B4-BE49-F238E27FC236}">
                <a16:creationId xmlns:a16="http://schemas.microsoft.com/office/drawing/2014/main" id="{6233B427-C8F0-4358-90B1-86DC577D60DD}"/>
              </a:ext>
            </a:extLst>
          </p:cNvPr>
          <p:cNvSpPr>
            <a:spLocks noChangeArrowheads="1"/>
          </p:cNvSpPr>
          <p:nvPr/>
        </p:nvSpPr>
        <p:spPr bwMode="auto">
          <a:xfrm>
            <a:off x="7553001" y="4992725"/>
            <a:ext cx="704119" cy="707886"/>
          </a:xfrm>
          <a:prstGeom prst="rect">
            <a:avLst/>
          </a:prstGeom>
        </p:spPr>
        <p:txBody>
          <a:bodyPr vert="horz" wrap="square" lIns="91440" tIns="45720" rIns="91440" bIns="45720"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rgbClr val="7BB21B"/>
                </a:solidFill>
                <a:effectLst/>
                <a:uLnTx/>
                <a:uFillTx/>
                <a:latin typeface="Calibri" panose="020F0502020204030204"/>
                <a:ea typeface="+mn-ea"/>
                <a:cs typeface="+mn-cs"/>
              </a:rPr>
              <a:t>5</a:t>
            </a:r>
          </a:p>
        </p:txBody>
      </p:sp>
      <p:sp>
        <p:nvSpPr>
          <p:cNvPr id="49" name="ZoneTexte 48"/>
          <p:cNvSpPr txBox="1"/>
          <p:nvPr/>
        </p:nvSpPr>
        <p:spPr>
          <a:xfrm>
            <a:off x="8417801" y="4961947"/>
            <a:ext cx="395417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all" spc="0" normalizeH="0" baseline="0" noProof="0" dirty="0">
                <a:ln>
                  <a:noFill/>
                </a:ln>
                <a:solidFill>
                  <a:srgbClr val="273339"/>
                </a:solidFill>
                <a:effectLst/>
                <a:uLnTx/>
                <a:uFillTx/>
                <a:latin typeface="Calibri" panose="020F0502020204030204"/>
                <a:ea typeface="+mn-ea"/>
                <a:cs typeface="+mn-cs"/>
              </a:rPr>
              <a:t>L’agroécologie TOUR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Une journée pour valoriser les acteurs locaux et démarches collectives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Ouverture au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51" name="ZoneTexte 50"/>
          <p:cNvSpPr txBox="1"/>
          <p:nvPr/>
        </p:nvSpPr>
        <p:spPr>
          <a:xfrm>
            <a:off x="8475967" y="1449443"/>
            <a:ext cx="364376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73339"/>
                </a:solidFill>
                <a:effectLst/>
                <a:uLnTx/>
                <a:uFillTx/>
                <a:latin typeface="Calibri" panose="020F0502020204030204"/>
                <a:ea typeface="+mn-ea"/>
                <a:cs typeface="+mn-cs"/>
              </a:rPr>
              <a:t>Gestion de la carte des formations FIS et FIA</a:t>
            </a:r>
            <a:endParaRPr kumimoji="0" lang="fr-FR" sz="1800" b="1" i="0" u="none" strike="noStrike" kern="1200" cap="all" spc="0" normalizeH="0" baseline="0" noProof="0" dirty="0">
              <a:ln>
                <a:noFill/>
              </a:ln>
              <a:solidFill>
                <a:srgbClr val="27333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Opérationnalité du CS FAN et CO FAN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Le pilotage de la formation professionnelle en Normandie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47" name="ZoneTexte 46"/>
          <p:cNvSpPr txBox="1"/>
          <p:nvPr/>
        </p:nvSpPr>
        <p:spPr>
          <a:xfrm>
            <a:off x="12020" y="2864322"/>
            <a:ext cx="480827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73339"/>
                </a:solidFill>
                <a:effectLst/>
                <a:uLnTx/>
                <a:uFillTx/>
                <a:latin typeface="Calibri" panose="020F0502020204030204"/>
                <a:ea typeface="+mn-ea"/>
                <a:cs typeface="+mn-cs"/>
              </a:rPr>
              <a:t>Le </a:t>
            </a:r>
            <a:r>
              <a:rPr kumimoji="0" lang="fr-FR" sz="1800" b="1" i="0" u="none" strike="noStrike" kern="1200" cap="all" spc="0" normalizeH="0" baseline="0" noProof="0" dirty="0">
                <a:ln>
                  <a:noFill/>
                </a:ln>
                <a:solidFill>
                  <a:srgbClr val="273339"/>
                </a:solidFill>
                <a:effectLst/>
                <a:uLnTx/>
                <a:uFillTx/>
                <a:latin typeface="Calibri" panose="020F0502020204030204"/>
                <a:ea typeface="+mn-ea"/>
                <a:cs typeface="+mn-cs"/>
              </a:rPr>
              <a:t>réseau A2P</a:t>
            </a:r>
            <a:r>
              <a:rPr kumimoji="0" lang="fr-FR" sz="1800" b="0" i="0" u="none" strike="noStrike" kern="1200" cap="all" spc="0" normalizeH="0" baseline="0" noProof="0" dirty="0">
                <a:ln>
                  <a:noFill/>
                </a:ln>
                <a:solidFill>
                  <a:srgbClr val="27333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animation et pilotage pédagogique (</a:t>
            </a:r>
            <a:r>
              <a:rPr kumimoji="0" lang="fr-FR" sz="1800" b="0" i="0" u="none" strike="noStrike" kern="1200" cap="none" spc="0" normalizeH="0" baseline="0" noProof="0" dirty="0" err="1">
                <a:ln>
                  <a:noFill/>
                </a:ln>
                <a:solidFill>
                  <a:srgbClr val="273339"/>
                </a:solidFill>
                <a:effectLst/>
                <a:uLnTx/>
                <a:uFillTx/>
                <a:latin typeface="Calibri" panose="020F0502020204030204"/>
                <a:ea typeface="+mn-ea"/>
                <a:cs typeface="+mn-cs"/>
              </a:rPr>
              <a:t>Res’Ape</a:t>
            </a: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réseau transversal à l’EPL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Coopération internationale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EPA2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273339"/>
                </a:solidFill>
                <a:effectLst/>
                <a:uLnTx/>
                <a:uFillTx/>
                <a:latin typeface="Calibri" panose="020F0502020204030204"/>
                <a:ea typeface="+mn-ea"/>
                <a:cs typeface="+mn-cs"/>
              </a:rPr>
              <a:t>Multimodalité</a:t>
            </a:r>
            <a:endPar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2" name="ZoneTexte 1"/>
          <p:cNvSpPr txBox="1"/>
          <p:nvPr/>
        </p:nvSpPr>
        <p:spPr>
          <a:xfrm>
            <a:off x="12020" y="1257705"/>
            <a:ext cx="62903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73339"/>
                </a:solidFill>
                <a:effectLst/>
                <a:uLnTx/>
                <a:uFillTx/>
                <a:latin typeface="Calibri" panose="020F0502020204030204"/>
                <a:ea typeface="+mn-ea"/>
                <a:cs typeface="+mn-cs"/>
              </a:rPr>
              <a:t>Professionnaliser le dialogue de gestion avec les établissements</a:t>
            </a:r>
            <a:endParaRPr kumimoji="0" lang="fr-FR" sz="1800" b="1" i="0" u="none" strike="noStrike" kern="1200" cap="all" spc="0" normalizeH="0" baseline="0" noProof="0" dirty="0">
              <a:ln>
                <a:noFill/>
              </a:ln>
              <a:solidFill>
                <a:srgbClr val="27333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Formaliser une stratégie d’établissement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Cahier des charges du </a:t>
            </a:r>
            <a:r>
              <a:rPr kumimoji="0" lang="fr-FR" sz="1800" b="0" i="0" u="none" strike="noStrike" kern="1200" cap="none" spc="0" normalizeH="0" baseline="0" noProof="0" dirty="0" err="1">
                <a:ln>
                  <a:noFill/>
                </a:ln>
                <a:solidFill>
                  <a:srgbClr val="273339"/>
                </a:solidFill>
                <a:effectLst/>
                <a:uLnTx/>
                <a:uFillTx/>
                <a:latin typeface="Calibri" panose="020F0502020204030204"/>
                <a:ea typeface="+mn-ea"/>
                <a:cs typeface="+mn-cs"/>
              </a:rPr>
              <a:t>DdG</a:t>
            </a:r>
            <a:endPar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37" name="ZoneTexte 36">
            <a:extLst>
              <a:ext uri="{FF2B5EF4-FFF2-40B4-BE49-F238E27FC236}">
                <a16:creationId xmlns:a16="http://schemas.microsoft.com/office/drawing/2014/main" id="{F87F3EAC-C2AF-48E5-AF65-04ADE43091FD}"/>
              </a:ext>
            </a:extLst>
          </p:cNvPr>
          <p:cNvSpPr txBox="1"/>
          <p:nvPr/>
        </p:nvSpPr>
        <p:spPr>
          <a:xfrm>
            <a:off x="58665" y="5129502"/>
            <a:ext cx="37739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73339"/>
                </a:solidFill>
                <a:effectLst/>
                <a:uLnTx/>
                <a:uFillTx/>
                <a:latin typeface="Calibri" panose="020F0502020204030204"/>
                <a:ea typeface="+mn-ea"/>
                <a:cs typeface="+mn-cs"/>
              </a:rPr>
              <a:t>Le travail en réseau</a:t>
            </a:r>
            <a:endParaRPr kumimoji="0" lang="fr-FR" sz="1800" b="1" i="0" u="none" strike="noStrike" kern="1200" cap="all" spc="0" normalizeH="0" baseline="0" noProof="0" dirty="0">
              <a:ln>
                <a:noFill/>
              </a:ln>
              <a:solidFill>
                <a:srgbClr val="27333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La DRAAF passe des commandes aux établissements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3-4 mois / problématiques collectives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73339"/>
                </a:solidFill>
                <a:effectLst/>
                <a:uLnTx/>
                <a:uFillTx/>
                <a:latin typeface="Calibri" panose="020F0502020204030204"/>
                <a:ea typeface="+mn-ea"/>
                <a:cs typeface="+mn-cs"/>
              </a:rPr>
              <a:t>Un rendu attendu</a:t>
            </a:r>
          </a:p>
        </p:txBody>
      </p:sp>
    </p:spTree>
    <p:extLst>
      <p:ext uri="{BB962C8B-B14F-4D97-AF65-F5344CB8AC3E}">
        <p14:creationId xmlns:p14="http://schemas.microsoft.com/office/powerpoint/2010/main" val="205766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50756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l="-2000" r="-2000"/>
          </a:stretch>
        </a:blipFill>
        <a:effectLst/>
      </p:bgPr>
    </p:bg>
    <p:spTree>
      <p:nvGrpSpPr>
        <p:cNvPr id="1" name=""/>
        <p:cNvGrpSpPr/>
        <p:nvPr/>
      </p:nvGrpSpPr>
      <p:grpSpPr>
        <a:xfrm>
          <a:off x="0" y="0"/>
          <a:ext cx="0" cy="0"/>
          <a:chOff x="0" y="0"/>
          <a:chExt cx="0" cy="0"/>
        </a:xfrm>
      </p:grpSpPr>
      <p:grpSp>
        <p:nvGrpSpPr>
          <p:cNvPr id="6" name="Groupe 5"/>
          <p:cNvGrpSpPr/>
          <p:nvPr/>
        </p:nvGrpSpPr>
        <p:grpSpPr>
          <a:xfrm>
            <a:off x="231226" y="399393"/>
            <a:ext cx="3352801" cy="1631216"/>
            <a:chOff x="231226" y="399393"/>
            <a:chExt cx="3352801" cy="1631216"/>
          </a:xfrm>
        </p:grpSpPr>
        <p:sp>
          <p:nvSpPr>
            <p:cNvPr id="2" name="ZoneTexte 1"/>
            <p:cNvSpPr txBox="1"/>
            <p:nvPr/>
          </p:nvSpPr>
          <p:spPr>
            <a:xfrm>
              <a:off x="231226" y="399393"/>
              <a:ext cx="3352801" cy="1631216"/>
            </a:xfrm>
            <a:prstGeom prst="rect">
              <a:avLst/>
            </a:prstGeom>
            <a:noFill/>
          </p:spPr>
          <p:txBody>
            <a:bodyPr wrap="square" rtlCol="0">
              <a:spAutoFit/>
            </a:bodyPr>
            <a:lstStyle/>
            <a:p>
              <a:r>
                <a:rPr lang="fr-FR" sz="2800" b="1" dirty="0" smtClean="0"/>
                <a:t>Stéphane MICHEL</a:t>
              </a:r>
            </a:p>
            <a:p>
              <a:r>
                <a:rPr lang="fr-FR" sz="2400" dirty="0" smtClean="0"/>
                <a:t>Inspecteur FPC&amp;A</a:t>
              </a:r>
            </a:p>
            <a:p>
              <a:r>
                <a:rPr lang="fr-FR" sz="2400" dirty="0" smtClean="0"/>
                <a:t>Chef SRFD Normandie</a:t>
              </a:r>
            </a:p>
            <a:p>
              <a:r>
                <a:rPr lang="fr-FR" sz="2400" dirty="0" smtClean="0"/>
                <a:t>D01 …</a:t>
              </a:r>
              <a:endParaRPr lang="fr-FR" sz="2400" dirty="0"/>
            </a:p>
          </p:txBody>
        </p:sp>
        <p:cxnSp>
          <p:nvCxnSpPr>
            <p:cNvPr id="4" name="Connecteur droit 3"/>
            <p:cNvCxnSpPr/>
            <p:nvPr/>
          </p:nvCxnSpPr>
          <p:spPr>
            <a:xfrm>
              <a:off x="231226" y="861848"/>
              <a:ext cx="0" cy="10825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231226" y="2174164"/>
            <a:ext cx="3798235" cy="3973427"/>
            <a:chOff x="231226" y="2174164"/>
            <a:chExt cx="3798235" cy="3973427"/>
          </a:xfrm>
        </p:grpSpPr>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26" y="2174164"/>
              <a:ext cx="3798235" cy="1451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56" y="4116467"/>
              <a:ext cx="2031124" cy="203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1" name="Groupe 10"/>
          <p:cNvGrpSpPr/>
          <p:nvPr/>
        </p:nvGrpSpPr>
        <p:grpSpPr>
          <a:xfrm>
            <a:off x="8408276" y="399393"/>
            <a:ext cx="3552725" cy="1774771"/>
            <a:chOff x="8408276" y="399393"/>
            <a:chExt cx="3552725" cy="1774771"/>
          </a:xfrm>
        </p:grpSpPr>
        <p:sp>
          <p:nvSpPr>
            <p:cNvPr id="10" name="Rectangle 9"/>
            <p:cNvSpPr/>
            <p:nvPr/>
          </p:nvSpPr>
          <p:spPr>
            <a:xfrm>
              <a:off x="8408276" y="399393"/>
              <a:ext cx="3552724" cy="177477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9" name="ZoneTexte 8"/>
            <p:cNvSpPr txBox="1"/>
            <p:nvPr/>
          </p:nvSpPr>
          <p:spPr>
            <a:xfrm>
              <a:off x="8408277" y="501948"/>
              <a:ext cx="3552724" cy="1569660"/>
            </a:xfrm>
            <a:prstGeom prst="rect">
              <a:avLst/>
            </a:prstGeom>
            <a:noFill/>
          </p:spPr>
          <p:txBody>
            <a:bodyPr wrap="square" rtlCol="0">
              <a:spAutoFit/>
            </a:bodyPr>
            <a:lstStyle/>
            <a:p>
              <a:pPr algn="ctr"/>
              <a:r>
                <a:rPr lang="fr-FR" sz="2400" b="1" i="1" dirty="0" smtClean="0"/>
                <a:t>Enjeux et opportunités d’un PREA dans la mise en œuvre d’une stratégie régionale</a:t>
              </a:r>
              <a:endParaRPr lang="fr-FR" sz="2400" b="1" i="1" dirty="0"/>
            </a:p>
          </p:txBody>
        </p:sp>
      </p:grpSp>
      <p:grpSp>
        <p:nvGrpSpPr>
          <p:cNvPr id="26" name="Groupe 25"/>
          <p:cNvGrpSpPr/>
          <p:nvPr/>
        </p:nvGrpSpPr>
        <p:grpSpPr>
          <a:xfrm>
            <a:off x="8408276" y="2547428"/>
            <a:ext cx="3552724" cy="1818091"/>
            <a:chOff x="8408276" y="2547428"/>
            <a:chExt cx="3552724" cy="1818091"/>
          </a:xfrm>
        </p:grpSpPr>
        <p:sp>
          <p:nvSpPr>
            <p:cNvPr id="17" name="Rectangle 16"/>
            <p:cNvSpPr/>
            <p:nvPr/>
          </p:nvSpPr>
          <p:spPr>
            <a:xfrm>
              <a:off x="8408276" y="2547428"/>
              <a:ext cx="3552724" cy="177477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18" name="ZoneTexte 17"/>
            <p:cNvSpPr txBox="1"/>
            <p:nvPr/>
          </p:nvSpPr>
          <p:spPr>
            <a:xfrm>
              <a:off x="8408276" y="2573565"/>
              <a:ext cx="3552724" cy="830997"/>
            </a:xfrm>
            <a:prstGeom prst="rect">
              <a:avLst/>
            </a:prstGeom>
            <a:noFill/>
          </p:spPr>
          <p:txBody>
            <a:bodyPr wrap="square" rtlCol="0">
              <a:spAutoFit/>
            </a:bodyPr>
            <a:lstStyle/>
            <a:p>
              <a:pPr algn="ctr"/>
              <a:r>
                <a:rPr lang="fr-FR" sz="2400" b="1" i="1" dirty="0" smtClean="0"/>
                <a:t>Articulations entre</a:t>
              </a:r>
            </a:p>
            <a:p>
              <a:pPr algn="ctr"/>
              <a:r>
                <a:rPr lang="fr-FR" sz="2400" b="1" i="1" dirty="0" smtClean="0"/>
                <a:t> PREA et PE</a:t>
              </a:r>
              <a:endParaRPr lang="fr-FR" sz="2400" b="1" i="1" dirty="0"/>
            </a:p>
          </p:txBody>
        </p:sp>
        <p:sp>
          <p:nvSpPr>
            <p:cNvPr id="20" name="ZoneTexte 19"/>
            <p:cNvSpPr txBox="1"/>
            <p:nvPr/>
          </p:nvSpPr>
          <p:spPr>
            <a:xfrm>
              <a:off x="8408276" y="3534522"/>
              <a:ext cx="3552724" cy="830997"/>
            </a:xfrm>
            <a:prstGeom prst="rect">
              <a:avLst/>
            </a:prstGeom>
            <a:noFill/>
          </p:spPr>
          <p:txBody>
            <a:bodyPr wrap="square" rtlCol="0">
              <a:spAutoFit/>
            </a:bodyPr>
            <a:lstStyle/>
            <a:p>
              <a:pPr algn="ctr"/>
              <a:r>
                <a:rPr lang="fr-FR" sz="2400" b="1" i="1" dirty="0" smtClean="0"/>
                <a:t>Territoire : Apprenants, Professionnels, EN</a:t>
              </a:r>
              <a:r>
                <a:rPr lang="fr-FR" sz="2400" b="1" i="1" dirty="0"/>
                <a:t>, </a:t>
              </a:r>
              <a:r>
                <a:rPr lang="fr-FR" sz="2400" b="1" i="1" dirty="0" smtClean="0"/>
                <a:t>CR… </a:t>
              </a:r>
              <a:endParaRPr lang="fr-FR" sz="2400" b="1" i="1" dirty="0"/>
            </a:p>
          </p:txBody>
        </p:sp>
        <p:sp>
          <p:nvSpPr>
            <p:cNvPr id="21" name="Flèche vers le bas 20"/>
            <p:cNvSpPr/>
            <p:nvPr/>
          </p:nvSpPr>
          <p:spPr>
            <a:xfrm>
              <a:off x="9995451" y="3333284"/>
              <a:ext cx="378373" cy="263561"/>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8408276" y="4695463"/>
            <a:ext cx="3552724" cy="1830131"/>
            <a:chOff x="8408276" y="4695463"/>
            <a:chExt cx="3552724" cy="1830131"/>
          </a:xfrm>
        </p:grpSpPr>
        <p:sp>
          <p:nvSpPr>
            <p:cNvPr id="19" name="Rectangle 18"/>
            <p:cNvSpPr/>
            <p:nvPr/>
          </p:nvSpPr>
          <p:spPr>
            <a:xfrm>
              <a:off x="8408276" y="4695463"/>
              <a:ext cx="3552724" cy="18301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6259" y="4761801"/>
              <a:ext cx="2204741" cy="1763793"/>
            </a:xfrm>
            <a:prstGeom prst="rect">
              <a:avLst/>
            </a:prstGeom>
          </p:spPr>
        </p:pic>
        <p:sp>
          <p:nvSpPr>
            <p:cNvPr id="24" name="ZoneTexte 23"/>
            <p:cNvSpPr txBox="1"/>
            <p:nvPr/>
          </p:nvSpPr>
          <p:spPr>
            <a:xfrm>
              <a:off x="8408276" y="5043532"/>
              <a:ext cx="1744831" cy="1200329"/>
            </a:xfrm>
            <a:prstGeom prst="rect">
              <a:avLst/>
            </a:prstGeom>
            <a:noFill/>
          </p:spPr>
          <p:txBody>
            <a:bodyPr wrap="square" rtlCol="0">
              <a:spAutoFit/>
            </a:bodyPr>
            <a:lstStyle/>
            <a:p>
              <a:r>
                <a:rPr lang="fr-FR" sz="2400" b="1" dirty="0" smtClean="0"/>
                <a:t>Comment, nous avons procédé…</a:t>
              </a:r>
              <a:endParaRPr lang="fr-FR" sz="2400" b="1" dirty="0"/>
            </a:p>
          </p:txBody>
        </p:sp>
      </p:grpSp>
    </p:spTree>
    <p:extLst>
      <p:ext uri="{BB962C8B-B14F-4D97-AF65-F5344CB8AC3E}">
        <p14:creationId xmlns:p14="http://schemas.microsoft.com/office/powerpoint/2010/main" val="314604928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4430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black">
                  <a:lumMod val="85000"/>
                  <a:lumOff val="15000"/>
                </a:prstClr>
              </a:solidFill>
              <a:latin typeface="Calibri" panose="020F0502020204030204"/>
            </a:endParaRPr>
          </a:p>
        </p:txBody>
      </p:sp>
      <p:sp>
        <p:nvSpPr>
          <p:cNvPr id="11" name="Rectangle 3"/>
          <p:cNvSpPr>
            <a:spLocks/>
          </p:cNvSpPr>
          <p:nvPr/>
        </p:nvSpPr>
        <p:spPr bwMode="auto">
          <a:xfrm>
            <a:off x="3522976" y="3262738"/>
            <a:ext cx="51958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914377">
              <a:lnSpc>
                <a:spcPct val="70000"/>
              </a:lnSpc>
            </a:pPr>
            <a:r>
              <a:rPr lang="fr-FR" sz="5600" dirty="0" smtClean="0">
                <a:solidFill>
                  <a:srgbClr val="FFFFFF"/>
                </a:solidFill>
                <a:latin typeface="Bebas Neue" charset="0"/>
                <a:ea typeface="ＭＳ Ｐゴシック" charset="0"/>
                <a:cs typeface="Bebas Neue" charset="0"/>
                <a:sym typeface="Bebas Neue" charset="0"/>
              </a:rPr>
              <a:t>Le Pourquoi ?</a:t>
            </a:r>
          </a:p>
        </p:txBody>
      </p:sp>
      <p:grpSp>
        <p:nvGrpSpPr>
          <p:cNvPr id="12" name="Group 11"/>
          <p:cNvGrpSpPr/>
          <p:nvPr/>
        </p:nvGrpSpPr>
        <p:grpSpPr>
          <a:xfrm>
            <a:off x="3510516" y="3258408"/>
            <a:ext cx="4946697" cy="1499755"/>
            <a:chOff x="2580409" y="1986395"/>
            <a:chExt cx="4125191" cy="1499755"/>
          </a:xfrm>
        </p:grpSpPr>
        <p:cxnSp>
          <p:nvCxnSpPr>
            <p:cNvPr id="14" name="Straight Connector 13"/>
            <p:cNvCxnSpPr/>
            <p:nvPr/>
          </p:nvCxnSpPr>
          <p:spPr>
            <a:xfrm>
              <a:off x="2580409" y="3486150"/>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0800" y="1986395"/>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657208" y="158409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sz="9600" dirty="0">
              <a:solidFill>
                <a:prstClr val="white"/>
              </a:solidFill>
              <a:latin typeface="Sosa" pitchFamily="2" charset="0"/>
            </a:endParaRPr>
          </a:p>
          <a:p>
            <a:pPr algn="ctr" defTabSz="914377"/>
            <a:endParaRPr lang="en-US" sz="9600" dirty="0">
              <a:solidFill>
                <a:prstClr val="white"/>
              </a:solidFill>
              <a:latin typeface="Sosa" pitchFamily="2" charset="0"/>
            </a:endParaRPr>
          </a:p>
        </p:txBody>
      </p:sp>
    </p:spTree>
    <p:extLst>
      <p:ext uri="{BB962C8B-B14F-4D97-AF65-F5344CB8AC3E}">
        <p14:creationId xmlns:p14="http://schemas.microsoft.com/office/powerpoint/2010/main" val="3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par>
                                <p:cTn id="8" presetID="29" presetClass="entr" presetSubtype="0" fill="hold" nodeType="withEffect">
                                  <p:stCondLst>
                                    <p:cond delay="70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2"/>
                                          </p:val>
                                        </p:tav>
                                        <p:tav tm="100000">
                                          <p:val>
                                            <p:strVal val="#ppt_x"/>
                                          </p:val>
                                        </p:tav>
                                      </p:tavLst>
                                    </p:anim>
                                    <p:anim calcmode="lin" valueType="num">
                                      <p:cBhvr>
                                        <p:cTn id="1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8000" b="-8000"/>
          </a:stretch>
        </a:blipFill>
        <a:effectLst/>
      </p:bgPr>
    </p:bg>
    <p:spTree>
      <p:nvGrpSpPr>
        <p:cNvPr id="1" name=""/>
        <p:cNvGrpSpPr/>
        <p:nvPr/>
      </p:nvGrpSpPr>
      <p:grpSpPr>
        <a:xfrm>
          <a:off x="0" y="0"/>
          <a:ext cx="0" cy="0"/>
          <a:chOff x="0" y="0"/>
          <a:chExt cx="0" cy="0"/>
        </a:xfrm>
      </p:grpSpPr>
      <p:grpSp>
        <p:nvGrpSpPr>
          <p:cNvPr id="11" name="Groupe 10"/>
          <p:cNvGrpSpPr/>
          <p:nvPr/>
        </p:nvGrpSpPr>
        <p:grpSpPr>
          <a:xfrm>
            <a:off x="28897" y="1734208"/>
            <a:ext cx="4156842" cy="3430672"/>
            <a:chOff x="28897" y="1734208"/>
            <a:chExt cx="4156842" cy="3430672"/>
          </a:xfrm>
        </p:grpSpPr>
        <p:sp>
          <p:nvSpPr>
            <p:cNvPr id="4" name="ZoneTexte 3"/>
            <p:cNvSpPr txBox="1"/>
            <p:nvPr/>
          </p:nvSpPr>
          <p:spPr>
            <a:xfrm>
              <a:off x="898630" y="1734208"/>
              <a:ext cx="2417379" cy="1200329"/>
            </a:xfrm>
            <a:prstGeom prst="rect">
              <a:avLst/>
            </a:prstGeom>
            <a:noFill/>
          </p:spPr>
          <p:txBody>
            <a:bodyPr wrap="square" rtlCol="0">
              <a:spAutoFit/>
            </a:bodyPr>
            <a:lstStyle/>
            <a:p>
              <a:pPr algn="ctr"/>
              <a:r>
                <a:rPr lang="fr-FR" sz="3600" b="1" dirty="0" smtClean="0">
                  <a:solidFill>
                    <a:schemeClr val="bg1"/>
                  </a:solidFill>
                </a:rPr>
                <a:t>Posez-vous la question </a:t>
              </a:r>
              <a:endParaRPr lang="fr-FR" sz="3600" b="1" dirty="0">
                <a:solidFill>
                  <a:schemeClr val="bg1"/>
                </a:solidFill>
              </a:endParaRPr>
            </a:p>
          </p:txBody>
        </p:sp>
        <p:sp>
          <p:nvSpPr>
            <p:cNvPr id="5" name="Flèche vers le bas 4"/>
            <p:cNvSpPr/>
            <p:nvPr/>
          </p:nvSpPr>
          <p:spPr>
            <a:xfrm>
              <a:off x="1765732" y="3039641"/>
              <a:ext cx="683173" cy="104052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8897" y="3964551"/>
              <a:ext cx="4156842" cy="1200329"/>
            </a:xfrm>
            <a:prstGeom prst="rect">
              <a:avLst/>
            </a:prstGeom>
            <a:noFill/>
          </p:spPr>
          <p:txBody>
            <a:bodyPr wrap="square" rtlCol="0">
              <a:spAutoFit/>
            </a:bodyPr>
            <a:lstStyle/>
            <a:p>
              <a:pPr algn="ctr"/>
              <a:r>
                <a:rPr lang="fr-FR" sz="3600" b="1" dirty="0" smtClean="0">
                  <a:solidFill>
                    <a:schemeClr val="bg1"/>
                  </a:solidFill>
                </a:rPr>
                <a:t>Que vous expliquiez à vos équipes</a:t>
              </a:r>
              <a:endParaRPr lang="fr-FR" sz="3600" b="1" dirty="0">
                <a:solidFill>
                  <a:schemeClr val="bg1"/>
                </a:solidFill>
              </a:endParaRPr>
            </a:p>
          </p:txBody>
        </p:sp>
      </p:grpSp>
      <p:grpSp>
        <p:nvGrpSpPr>
          <p:cNvPr id="10" name="Groupe 9"/>
          <p:cNvGrpSpPr/>
          <p:nvPr/>
        </p:nvGrpSpPr>
        <p:grpSpPr>
          <a:xfrm>
            <a:off x="8738792" y="1585895"/>
            <a:ext cx="2675441" cy="3455912"/>
            <a:chOff x="8738792" y="1585895"/>
            <a:chExt cx="2675441" cy="3455912"/>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792" y="1585895"/>
              <a:ext cx="2675441" cy="2442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ZoneTexte 6"/>
            <p:cNvSpPr txBox="1"/>
            <p:nvPr/>
          </p:nvSpPr>
          <p:spPr>
            <a:xfrm>
              <a:off x="8867822" y="4395476"/>
              <a:ext cx="2417379" cy="646331"/>
            </a:xfrm>
            <a:prstGeom prst="rect">
              <a:avLst/>
            </a:prstGeom>
            <a:noFill/>
          </p:spPr>
          <p:txBody>
            <a:bodyPr wrap="square" rtlCol="0">
              <a:spAutoFit/>
            </a:bodyPr>
            <a:lstStyle/>
            <a:p>
              <a:pPr algn="ctr"/>
              <a:r>
                <a:rPr lang="fr-FR" sz="3600" b="1" dirty="0" smtClean="0">
                  <a:solidFill>
                    <a:schemeClr val="bg1"/>
                  </a:solidFill>
                </a:rPr>
                <a:t>Territoire</a:t>
              </a:r>
              <a:endParaRPr lang="fr-FR" sz="3600" b="1" dirty="0">
                <a:solidFill>
                  <a:schemeClr val="bg1"/>
                </a:solidFill>
              </a:endParaRPr>
            </a:p>
          </p:txBody>
        </p:sp>
      </p:grpSp>
    </p:spTree>
    <p:extLst>
      <p:ext uri="{BB962C8B-B14F-4D97-AF65-F5344CB8AC3E}">
        <p14:creationId xmlns:p14="http://schemas.microsoft.com/office/powerpoint/2010/main" val="1464603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283779" y="0"/>
            <a:ext cx="4577253" cy="3849017"/>
            <a:chOff x="283779" y="0"/>
            <a:chExt cx="4577253" cy="3849017"/>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70" y="211030"/>
              <a:ext cx="3637987" cy="363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e 10"/>
            <p:cNvGrpSpPr/>
            <p:nvPr/>
          </p:nvGrpSpPr>
          <p:grpSpPr>
            <a:xfrm>
              <a:off x="283779" y="0"/>
              <a:ext cx="1759913" cy="1161392"/>
              <a:chOff x="3254590" y="1476135"/>
              <a:chExt cx="1759913" cy="1161392"/>
            </a:xfrm>
          </p:grpSpPr>
          <p:sp>
            <p:nvSpPr>
              <p:cNvPr id="9" name="Bulle ronde 8"/>
              <p:cNvSpPr/>
              <p:nvPr/>
            </p:nvSpPr>
            <p:spPr>
              <a:xfrm flipH="1">
                <a:off x="3254590" y="1476135"/>
                <a:ext cx="1759913" cy="11613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441634" y="1687165"/>
                <a:ext cx="1572869" cy="739332"/>
              </a:xfrm>
              <a:prstGeom prst="rect">
                <a:avLst/>
              </a:prstGeom>
              <a:noFill/>
            </p:spPr>
            <p:txBody>
              <a:bodyPr wrap="square" rtlCol="0">
                <a:spAutoFit/>
              </a:bodyPr>
              <a:lstStyle/>
              <a:p>
                <a:r>
                  <a:rPr lang="fr-FR" sz="1400" dirty="0" smtClean="0"/>
                  <a:t>Sébastien, je suis en 3</a:t>
                </a:r>
                <a:r>
                  <a:rPr lang="fr-FR" sz="1400" baseline="30000" dirty="0" smtClean="0"/>
                  <a:t>ème</a:t>
                </a:r>
                <a:r>
                  <a:rPr lang="fr-FR" sz="1400" dirty="0" smtClean="0"/>
                  <a:t> dans mon collège de secteur</a:t>
                </a:r>
                <a:endParaRPr lang="fr-FR" sz="1400" dirty="0"/>
              </a:p>
            </p:txBody>
          </p:sp>
        </p:grpSp>
        <p:grpSp>
          <p:nvGrpSpPr>
            <p:cNvPr id="13" name="Groupe 12"/>
            <p:cNvGrpSpPr/>
            <p:nvPr/>
          </p:nvGrpSpPr>
          <p:grpSpPr>
            <a:xfrm>
              <a:off x="2916619" y="57806"/>
              <a:ext cx="1944413" cy="1137746"/>
              <a:chOff x="6942083" y="1195552"/>
              <a:chExt cx="1944413" cy="1137746"/>
            </a:xfrm>
          </p:grpSpPr>
          <p:sp>
            <p:nvSpPr>
              <p:cNvPr id="12" name="Bulle ronde 11"/>
              <p:cNvSpPr/>
              <p:nvPr/>
            </p:nvSpPr>
            <p:spPr>
              <a:xfrm>
                <a:off x="6942083" y="1195552"/>
                <a:ext cx="1944413" cy="11377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942083" y="1327914"/>
                <a:ext cx="1944413" cy="738664"/>
              </a:xfrm>
              <a:prstGeom prst="rect">
                <a:avLst/>
              </a:prstGeom>
              <a:noFill/>
            </p:spPr>
            <p:txBody>
              <a:bodyPr wrap="square" rtlCol="0">
                <a:spAutoFit/>
              </a:bodyPr>
              <a:lstStyle/>
              <a:p>
                <a:pPr algn="ctr"/>
                <a:r>
                  <a:rPr lang="fr-FR" sz="1400" dirty="0" smtClean="0"/>
                  <a:t>On m’a parlé de l’enseignement agricole mais j’y connais rien !</a:t>
                </a:r>
                <a:endParaRPr lang="fr-FR" sz="1400" dirty="0"/>
              </a:p>
            </p:txBody>
          </p:sp>
        </p:grpSp>
      </p:grpSp>
      <p:grpSp>
        <p:nvGrpSpPr>
          <p:cNvPr id="28" name="Groupe 27"/>
          <p:cNvGrpSpPr/>
          <p:nvPr/>
        </p:nvGrpSpPr>
        <p:grpSpPr>
          <a:xfrm>
            <a:off x="6310524" y="34160"/>
            <a:ext cx="5881476" cy="3821350"/>
            <a:chOff x="6310524" y="34160"/>
            <a:chExt cx="5881476" cy="3821350"/>
          </a:xfrm>
        </p:grpSpPr>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674" y="211030"/>
              <a:ext cx="3644480" cy="364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e 14"/>
            <p:cNvGrpSpPr/>
            <p:nvPr/>
          </p:nvGrpSpPr>
          <p:grpSpPr>
            <a:xfrm>
              <a:off x="10247587" y="57806"/>
              <a:ext cx="1944413" cy="1137746"/>
              <a:chOff x="6942083" y="1195552"/>
              <a:chExt cx="1944413" cy="1137746"/>
            </a:xfrm>
          </p:grpSpPr>
          <p:sp>
            <p:nvSpPr>
              <p:cNvPr id="16" name="Bulle ronde 15"/>
              <p:cNvSpPr/>
              <p:nvPr/>
            </p:nvSpPr>
            <p:spPr>
              <a:xfrm>
                <a:off x="6942083" y="1195552"/>
                <a:ext cx="1944413" cy="11377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942083" y="1327914"/>
                <a:ext cx="1944413" cy="954107"/>
              </a:xfrm>
              <a:prstGeom prst="rect">
                <a:avLst/>
              </a:prstGeom>
              <a:noFill/>
            </p:spPr>
            <p:txBody>
              <a:bodyPr wrap="square" rtlCol="0">
                <a:spAutoFit/>
              </a:bodyPr>
              <a:lstStyle/>
              <a:p>
                <a:pPr algn="ctr"/>
                <a:r>
                  <a:rPr lang="fr-FR" sz="1400" dirty="0" smtClean="0"/>
                  <a:t>Caroline, je suis directrice commerciale dans une coopérative agricole !</a:t>
                </a:r>
                <a:endParaRPr lang="fr-FR" sz="1400" dirty="0"/>
              </a:p>
            </p:txBody>
          </p:sp>
        </p:grpSp>
        <p:grpSp>
          <p:nvGrpSpPr>
            <p:cNvPr id="18" name="Groupe 17"/>
            <p:cNvGrpSpPr/>
            <p:nvPr/>
          </p:nvGrpSpPr>
          <p:grpSpPr>
            <a:xfrm>
              <a:off x="6310524" y="34160"/>
              <a:ext cx="1759913" cy="1161392"/>
              <a:chOff x="3254590" y="1476135"/>
              <a:chExt cx="1759913" cy="1161392"/>
            </a:xfrm>
          </p:grpSpPr>
          <p:sp>
            <p:nvSpPr>
              <p:cNvPr id="19" name="Bulle ronde 18"/>
              <p:cNvSpPr/>
              <p:nvPr/>
            </p:nvSpPr>
            <p:spPr>
              <a:xfrm flipH="1">
                <a:off x="3254590" y="1476135"/>
                <a:ext cx="1759913" cy="11613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363746" y="1699322"/>
                <a:ext cx="1572869" cy="738664"/>
              </a:xfrm>
              <a:prstGeom prst="rect">
                <a:avLst/>
              </a:prstGeom>
              <a:noFill/>
            </p:spPr>
            <p:txBody>
              <a:bodyPr wrap="square" rtlCol="0">
                <a:spAutoFit/>
              </a:bodyPr>
              <a:lstStyle/>
              <a:p>
                <a:pPr algn="ctr"/>
                <a:r>
                  <a:rPr lang="fr-FR" sz="1400" dirty="0" smtClean="0"/>
                  <a:t>Julie, je suis cheffe d’une entreprise agricole</a:t>
                </a:r>
                <a:endParaRPr lang="fr-FR" sz="1400" dirty="0"/>
              </a:p>
            </p:txBody>
          </p:sp>
        </p:grpSp>
      </p:grpSp>
      <p:grpSp>
        <p:nvGrpSpPr>
          <p:cNvPr id="26" name="Groupe 25"/>
          <p:cNvGrpSpPr/>
          <p:nvPr/>
        </p:nvGrpSpPr>
        <p:grpSpPr>
          <a:xfrm>
            <a:off x="0" y="3849016"/>
            <a:ext cx="5345960" cy="3008983"/>
            <a:chOff x="0" y="3849016"/>
            <a:chExt cx="5345960" cy="3008983"/>
          </a:xfrm>
        </p:grpSpPr>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4343" y="4402525"/>
              <a:ext cx="1883064" cy="1882661"/>
            </a:xfrm>
            <a:prstGeom prst="rect">
              <a:avLst/>
            </a:prstGeom>
          </p:spPr>
        </p:pic>
        <p:sp>
          <p:nvSpPr>
            <p:cNvPr id="21" name="Pensées 20"/>
            <p:cNvSpPr/>
            <p:nvPr/>
          </p:nvSpPr>
          <p:spPr>
            <a:xfrm rot="10800000" flipH="1">
              <a:off x="0" y="3849016"/>
              <a:ext cx="5345960" cy="300898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864541" y="4211720"/>
              <a:ext cx="2358302" cy="707886"/>
            </a:xfrm>
            <a:prstGeom prst="rect">
              <a:avLst/>
            </a:prstGeom>
            <a:noFill/>
          </p:spPr>
          <p:txBody>
            <a:bodyPr wrap="square" rtlCol="0">
              <a:spAutoFit/>
            </a:bodyPr>
            <a:lstStyle/>
            <a:p>
              <a:pPr algn="ctr"/>
              <a:r>
                <a:rPr lang="fr-FR" sz="2000" b="1" dirty="0" smtClean="0"/>
                <a:t>Soigneur animalier, c’est sympa !</a:t>
              </a:r>
              <a:endParaRPr lang="fr-FR" sz="2000" b="1" dirty="0"/>
            </a:p>
          </p:txBody>
        </p:sp>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123" y="4844889"/>
              <a:ext cx="1424220" cy="1515014"/>
            </a:xfrm>
            <a:prstGeom prst="rect">
              <a:avLst/>
            </a:prstGeom>
          </p:spPr>
        </p:pic>
      </p:grpSp>
      <p:grpSp>
        <p:nvGrpSpPr>
          <p:cNvPr id="33" name="Groupe 32"/>
          <p:cNvGrpSpPr/>
          <p:nvPr/>
        </p:nvGrpSpPr>
        <p:grpSpPr>
          <a:xfrm>
            <a:off x="6505934" y="3849015"/>
            <a:ext cx="5345960" cy="3614566"/>
            <a:chOff x="6505934" y="3849015"/>
            <a:chExt cx="5345960" cy="3614566"/>
          </a:xfrm>
        </p:grpSpPr>
        <p:sp>
          <p:nvSpPr>
            <p:cNvPr id="22" name="Pensées 21"/>
            <p:cNvSpPr/>
            <p:nvPr/>
          </p:nvSpPr>
          <p:spPr>
            <a:xfrm rot="10800000">
              <a:off x="6505934" y="3849015"/>
              <a:ext cx="5345960" cy="300898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7500642" y="4347045"/>
              <a:ext cx="3500512" cy="707886"/>
            </a:xfrm>
            <a:prstGeom prst="rect">
              <a:avLst/>
            </a:prstGeom>
            <a:noFill/>
          </p:spPr>
          <p:txBody>
            <a:bodyPr wrap="square" rtlCol="0">
              <a:spAutoFit/>
            </a:bodyPr>
            <a:lstStyle/>
            <a:p>
              <a:pPr algn="ctr"/>
              <a:r>
                <a:rPr lang="fr-FR" sz="2000" b="1" dirty="0" smtClean="0"/>
                <a:t>Autonome, travailleur et motivé !</a:t>
              </a:r>
              <a:endParaRPr lang="fr-FR" sz="2000" b="1" dirty="0"/>
            </a:p>
          </p:txBody>
        </p:sp>
        <p:pic>
          <p:nvPicPr>
            <p:cNvPr id="31" name="Image 30"/>
            <p:cNvPicPr>
              <a:picLocks noChangeAspect="1"/>
            </p:cNvPicPr>
            <p:nvPr/>
          </p:nvPicPr>
          <p:blipFill>
            <a:blip r:embed="rId6"/>
            <a:stretch>
              <a:fillRect/>
            </a:stretch>
          </p:blipFill>
          <p:spPr>
            <a:xfrm>
              <a:off x="7315348" y="5145137"/>
              <a:ext cx="1750217" cy="2318444"/>
            </a:xfrm>
            <a:prstGeom prst="rect">
              <a:avLst/>
            </a:prstGeom>
          </p:spPr>
        </p:pic>
        <p:pic>
          <p:nvPicPr>
            <p:cNvPr id="32" name="Image 31"/>
            <p:cNvPicPr>
              <a:picLocks noChangeAspect="1"/>
            </p:cNvPicPr>
            <p:nvPr/>
          </p:nvPicPr>
          <p:blipFill>
            <a:blip r:embed="rId7"/>
            <a:stretch>
              <a:fillRect/>
            </a:stretch>
          </p:blipFill>
          <p:spPr>
            <a:xfrm>
              <a:off x="9166662" y="5110262"/>
              <a:ext cx="2130353" cy="2334146"/>
            </a:xfrm>
            <a:prstGeom prst="rect">
              <a:avLst/>
            </a:prstGeom>
          </p:spPr>
        </p:pic>
      </p:grpSp>
    </p:spTree>
    <p:extLst>
      <p:ext uri="{BB962C8B-B14F-4D97-AF65-F5344CB8AC3E}">
        <p14:creationId xmlns:p14="http://schemas.microsoft.com/office/powerpoint/2010/main" val="30158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56" y="1624995"/>
            <a:ext cx="3078345" cy="3078345"/>
          </a:xfrm>
          <a:prstGeom prst="rect">
            <a:avLst/>
          </a:prstGeom>
        </p:spPr>
      </p:pic>
      <p:sp>
        <p:nvSpPr>
          <p:cNvPr id="3" name="Titre 2"/>
          <p:cNvSpPr>
            <a:spLocks noGrp="1"/>
          </p:cNvSpPr>
          <p:nvPr>
            <p:ph type="title"/>
          </p:nvPr>
        </p:nvSpPr>
        <p:spPr/>
        <p:txBody>
          <a:bodyPr>
            <a:normAutofit fontScale="90000"/>
          </a:bodyPr>
          <a:lstStyle/>
          <a:p>
            <a:r>
              <a:rPr lang="fr-FR" dirty="0" smtClean="0"/>
              <a:t>Pourquoi &amp; Comment concilier les 2 visions ?</a:t>
            </a: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745" y="1624995"/>
            <a:ext cx="3672504" cy="3672504"/>
          </a:xfrm>
          <a:prstGeom prst="rect">
            <a:avLst/>
          </a:prstGeom>
        </p:spPr>
      </p:pic>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123131" y="389317"/>
            <a:ext cx="9336167" cy="7026161"/>
          </a:xfrm>
          <a:prstGeom prst="rect">
            <a:avLst/>
          </a:prstGeom>
        </p:spPr>
      </p:pic>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356" y="580922"/>
            <a:ext cx="9159104" cy="7070828"/>
          </a:xfrm>
          <a:prstGeom prst="rect">
            <a:avLst/>
          </a:prstGeom>
        </p:spPr>
      </p:pic>
      <p:pic>
        <p:nvPicPr>
          <p:cNvPr id="38" name="Imag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485" y="4293980"/>
            <a:ext cx="2899909" cy="2172132"/>
          </a:xfrm>
          <a:prstGeom prst="rect">
            <a:avLst/>
          </a:prstGeom>
        </p:spPr>
      </p:pic>
    </p:spTree>
    <p:extLst>
      <p:ext uri="{BB962C8B-B14F-4D97-AF65-F5344CB8AC3E}">
        <p14:creationId xmlns:p14="http://schemas.microsoft.com/office/powerpoint/2010/main" val="367082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0596" y="2357525"/>
            <a:ext cx="3449087" cy="3449087"/>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314" y="2357524"/>
            <a:ext cx="3449087" cy="3449087"/>
          </a:xfrm>
          <a:prstGeom prst="rect">
            <a:avLst/>
          </a:prstGeom>
        </p:spPr>
      </p:pic>
      <p:sp>
        <p:nvSpPr>
          <p:cNvPr id="6" name="Titre 5"/>
          <p:cNvSpPr>
            <a:spLocks noGrp="1"/>
          </p:cNvSpPr>
          <p:nvPr>
            <p:ph type="title"/>
          </p:nvPr>
        </p:nvSpPr>
        <p:spPr>
          <a:xfrm>
            <a:off x="0" y="-1"/>
            <a:ext cx="12192000" cy="1136529"/>
          </a:xfrm>
        </p:spPr>
        <p:txBody>
          <a:bodyPr>
            <a:normAutofit/>
          </a:bodyPr>
          <a:lstStyle/>
          <a:p>
            <a:r>
              <a:rPr lang="fr-FR" sz="3600" dirty="0"/>
              <a:t>L’enseignement agricole c’est pour les fils et filles d’agriculteurs</a:t>
            </a:r>
            <a:r>
              <a:rPr lang="fr-FR" sz="3600" dirty="0" smtClean="0"/>
              <a:t>!</a:t>
            </a:r>
            <a:endParaRPr lang="fr-FR" dirty="0"/>
          </a:p>
        </p:txBody>
      </p:sp>
      <p:sp>
        <p:nvSpPr>
          <p:cNvPr id="3"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pic>
        <p:nvPicPr>
          <p:cNvPr id="12" name="Image 11"/>
          <p:cNvPicPr>
            <a:picLocks noChangeAspect="1"/>
          </p:cNvPicPr>
          <p:nvPr/>
        </p:nvPicPr>
        <p:blipFill>
          <a:blip r:embed="rId4"/>
          <a:stretch>
            <a:fillRect/>
          </a:stretch>
        </p:blipFill>
        <p:spPr>
          <a:xfrm>
            <a:off x="0" y="1169890"/>
            <a:ext cx="3889612" cy="5589275"/>
          </a:xfrm>
          <a:prstGeom prst="rect">
            <a:avLst/>
          </a:prstGeom>
        </p:spPr>
      </p:pic>
    </p:spTree>
    <p:extLst>
      <p:ext uri="{BB962C8B-B14F-4D97-AF65-F5344CB8AC3E}">
        <p14:creationId xmlns:p14="http://schemas.microsoft.com/office/powerpoint/2010/main" val="3107529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966201" y="6466112"/>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mc:AlternateContent xmlns:mc="http://schemas.openxmlformats.org/markup-compatibility/2006" xmlns:cx1="http://schemas.microsoft.com/office/drawing/2015/9/8/chartex">
        <mc:Choice Requires="cx1">
          <p:graphicFrame>
            <p:nvGraphicFramePr>
              <p:cNvPr id="6" name="Graphique 5"/>
              <p:cNvGraphicFramePr/>
              <p:nvPr>
                <p:extLst/>
              </p:nvPr>
            </p:nvGraphicFramePr>
            <p:xfrm>
              <a:off x="0" y="-1"/>
              <a:ext cx="12192000" cy="685800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Graphique 5"/>
              <p:cNvPicPr>
                <a:picLocks noGrp="1" noRot="1" noChangeAspect="1" noMove="1" noResize="1" noEditPoints="1" noAdjustHandles="1" noChangeArrowheads="1" noChangeShapeType="1"/>
              </p:cNvPicPr>
              <p:nvPr/>
            </p:nvPicPr>
            <p:blipFill>
              <a:blip r:embed="rId3"/>
              <a:stretch>
                <a:fillRect/>
              </a:stretch>
            </p:blipFill>
            <p:spPr>
              <a:xfrm>
                <a:off x="0" y="-1"/>
                <a:ext cx="12192000" cy="6858001"/>
              </a:xfrm>
              <a:prstGeom prst="rect">
                <a:avLst/>
              </a:prstGeom>
            </p:spPr>
          </p:pic>
        </mc:Fallback>
      </mc:AlternateContent>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742813">
            <a:off x="4260278" y="3417326"/>
            <a:ext cx="3806156" cy="3605912"/>
          </a:xfrm>
          <a:prstGeom prst="rect">
            <a:avLst/>
          </a:prstGeom>
        </p:spPr>
      </p:pic>
    </p:spTree>
    <p:extLst>
      <p:ext uri="{BB962C8B-B14F-4D97-AF65-F5344CB8AC3E}">
        <p14:creationId xmlns:p14="http://schemas.microsoft.com/office/powerpoint/2010/main" val="10034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e_diapoEA4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1D9A78"/>
      </a:accent1>
      <a:accent2>
        <a:srgbClr val="8BC145"/>
      </a:accent2>
      <a:accent3>
        <a:srgbClr val="ED423A"/>
      </a:accent3>
      <a:accent4>
        <a:srgbClr val="1D6FA9"/>
      </a:accent4>
      <a:accent5>
        <a:srgbClr val="C00000"/>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6904</TotalTime>
  <Words>1246</Words>
  <Application>Microsoft Office PowerPoint</Application>
  <PresentationFormat>Grand écran</PresentationFormat>
  <Paragraphs>213</Paragraphs>
  <Slides>26</Slides>
  <Notes>7</Notes>
  <HiddenSlides>0</HiddenSlides>
  <MMClips>0</MMClips>
  <ScaleCrop>false</ScaleCrop>
  <HeadingPairs>
    <vt:vector size="6" baseType="variant">
      <vt:variant>
        <vt:lpstr>Polices utilisées</vt:lpstr>
      </vt:variant>
      <vt:variant>
        <vt:i4>15</vt:i4>
      </vt:variant>
      <vt:variant>
        <vt:lpstr>Thème</vt:lpstr>
      </vt:variant>
      <vt:variant>
        <vt:i4>4</vt:i4>
      </vt:variant>
      <vt:variant>
        <vt:lpstr>Titres des diapositives</vt:lpstr>
      </vt:variant>
      <vt:variant>
        <vt:i4>26</vt:i4>
      </vt:variant>
    </vt:vector>
  </HeadingPairs>
  <TitlesOfParts>
    <vt:vector size="45" baseType="lpstr">
      <vt:lpstr>ＭＳ Ｐゴシック</vt:lpstr>
      <vt:lpstr>SimSun</vt:lpstr>
      <vt:lpstr>Arial</vt:lpstr>
      <vt:lpstr>Arial Unicode MS</vt:lpstr>
      <vt:lpstr>Arial, sans-serif</vt:lpstr>
      <vt:lpstr>Bebas Neue</vt:lpstr>
      <vt:lpstr>Calibri</vt:lpstr>
      <vt:lpstr>Calibri Light</vt:lpstr>
      <vt:lpstr>FontAwesome</vt:lpstr>
      <vt:lpstr>Open Sans</vt:lpstr>
      <vt:lpstr>Open Sans Condensed</vt:lpstr>
      <vt:lpstr>Raleway</vt:lpstr>
      <vt:lpstr>Sosa</vt:lpstr>
      <vt:lpstr>Tahoma</vt:lpstr>
      <vt:lpstr>Times New Roman</vt:lpstr>
      <vt:lpstr>Thème Office</vt:lpstr>
      <vt:lpstr>modele_diapoEA41</vt:lpstr>
      <vt:lpstr>Office Theme</vt:lpstr>
      <vt:lpstr>1_Office Theme</vt:lpstr>
      <vt:lpstr>Formation des cadres module «  Projet d’établissement » le 8 avril 2021</vt:lpstr>
      <vt:lpstr>Présentation PowerPoint</vt:lpstr>
      <vt:lpstr>Présentation PowerPoint</vt:lpstr>
      <vt:lpstr>Présentation PowerPoint</vt:lpstr>
      <vt:lpstr>Présentation PowerPoint</vt:lpstr>
      <vt:lpstr>Présentation PowerPoint</vt:lpstr>
      <vt:lpstr>Pourquoi &amp; Comment concilier les 2 visions ?</vt:lpstr>
      <vt:lpstr>L’enseignement agricole c’est pour les fils et filles d’agriculteurs!</vt:lpstr>
      <vt:lpstr>Présentation PowerPoint</vt:lpstr>
      <vt:lpstr>Evolution des effectifs – FIS et par filière</vt:lpstr>
      <vt:lpstr>Evolution des effectifs – FIA et par filière</vt:lpstr>
      <vt:lpstr>Le contexte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Objectifs &amp; Priorités 2020-2021</vt:lpstr>
      <vt:lpstr>Le plan d’actions du SRFD 2020-2021 </vt:lpstr>
      <vt:lpstr>Présentation PowerPoint</vt:lpstr>
    </vt:vector>
  </TitlesOfParts>
  <Company>MAA-DRAAF28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MICHEL</dc:creator>
  <cp:lastModifiedBy>PETITJEAN Sylvie</cp:lastModifiedBy>
  <cp:revision>297</cp:revision>
  <cp:lastPrinted>2019-07-01T05:51:53Z</cp:lastPrinted>
  <dcterms:created xsi:type="dcterms:W3CDTF">2019-03-03T10:53:04Z</dcterms:created>
  <dcterms:modified xsi:type="dcterms:W3CDTF">2021-04-02T08:03:19Z</dcterms:modified>
</cp:coreProperties>
</file>